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8" r:id="rId2"/>
    <p:sldId id="259" r:id="rId3"/>
    <p:sldId id="263" r:id="rId4"/>
    <p:sldId id="315" r:id="rId5"/>
    <p:sldId id="310" r:id="rId6"/>
    <p:sldId id="290" r:id="rId7"/>
    <p:sldId id="311" r:id="rId8"/>
    <p:sldId id="318" r:id="rId9"/>
    <p:sldId id="268" r:id="rId10"/>
    <p:sldId id="312" r:id="rId11"/>
    <p:sldId id="314" r:id="rId12"/>
    <p:sldId id="313" r:id="rId13"/>
    <p:sldId id="316" r:id="rId14"/>
    <p:sldId id="319" r:id="rId15"/>
    <p:sldId id="320" r:id="rId16"/>
    <p:sldId id="321" r:id="rId17"/>
    <p:sldId id="322" r:id="rId18"/>
    <p:sldId id="323" r:id="rId19"/>
    <p:sldId id="278" r:id="rId20"/>
    <p:sldId id="324" r:id="rId21"/>
    <p:sldId id="32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unggi Song" initials="SS" lastIdx="1" clrIdx="0">
    <p:extLst>
      <p:ext uri="{19B8F6BF-5375-455C-9EA6-DF929625EA0E}">
        <p15:presenceInfo xmlns:p15="http://schemas.microsoft.com/office/powerpoint/2012/main" userId="cba00ee5dabf57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9DF"/>
    <a:srgbClr val="FF6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30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C9203-034F-4984-87C6-44F8DCD4FD57}" type="datetimeFigureOut">
              <a:rPr lang="ko-KR" altLang="en-US" smtClean="0"/>
              <a:t>2020-01-13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53F84-92E9-4BE6-A9AB-F331B35264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000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82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789A33-A361-4541-B6A7-456994CC0C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6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1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5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12192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12192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15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9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4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8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6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3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2020-01-13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hftkf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actor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030876" y="636998"/>
            <a:ext cx="6339156" cy="3770615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4513179"/>
            <a:ext cx="5518159" cy="1977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6600" b="1" kern="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PORTFOLIO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kern="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Developer</a:t>
            </a:r>
            <a:endParaRPr lang="ko-KR" altLang="en-US" sz="9600" kern="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20116-BBCE-41FF-A9BF-22A8B715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743" y="903458"/>
            <a:ext cx="5490273" cy="325969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7384E67-1612-44E3-A064-0AE3A5D655B8}"/>
              </a:ext>
            </a:extLst>
          </p:cNvPr>
          <p:cNvSpPr/>
          <p:nvPr/>
        </p:nvSpPr>
        <p:spPr>
          <a:xfrm>
            <a:off x="5608323" y="1413431"/>
            <a:ext cx="766354" cy="748937"/>
          </a:xfrm>
          <a:prstGeom prst="ellipse">
            <a:avLst/>
          </a:prstGeom>
          <a:noFill/>
          <a:ln w="38100">
            <a:solidFill>
              <a:srgbClr val="7AB9D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1E128E-0F14-4BB9-B07D-E9F7B5846568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1737187" y="1966523"/>
            <a:ext cx="3871136" cy="1965960"/>
          </a:xfrm>
          <a:prstGeom prst="line">
            <a:avLst/>
          </a:prstGeom>
          <a:ln w="38100">
            <a:solidFill>
              <a:srgbClr val="7AB9D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6ACD8C-786F-4FFE-ADE6-2CB3B5766FC0}"/>
              </a:ext>
            </a:extLst>
          </p:cNvPr>
          <p:cNvSpPr/>
          <p:nvPr/>
        </p:nvSpPr>
        <p:spPr>
          <a:xfrm>
            <a:off x="876214" y="3932483"/>
            <a:ext cx="1721945" cy="23429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kern="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Song Seung Gi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010.6894.2826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qhftkf1@naver.com 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sz="1000" kern="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ko-KR" altLang="en-US" sz="5400" kern="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9A2C03-AA76-44CA-997D-41F1A49764A0}"/>
              </a:ext>
            </a:extLst>
          </p:cNvPr>
          <p:cNvSpPr/>
          <p:nvPr/>
        </p:nvSpPr>
        <p:spPr>
          <a:xfrm>
            <a:off x="560261" y="4836500"/>
            <a:ext cx="2353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hlinkClick r:id="rId3"/>
              </a:rPr>
              <a:t>https://github.com/qhftkf1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0124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7AABEA-A16E-4A3E-81D2-0E489541CF0E}"/>
              </a:ext>
            </a:extLst>
          </p:cNvPr>
          <p:cNvGrpSpPr/>
          <p:nvPr/>
        </p:nvGrpSpPr>
        <p:grpSpPr>
          <a:xfrm>
            <a:off x="564565" y="1697404"/>
            <a:ext cx="3344779" cy="3344779"/>
            <a:chOff x="970965" y="2154604"/>
            <a:chExt cx="3344779" cy="334477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E85814-CF4D-4062-B997-C7C844F8BAE5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B5D23BF-C73C-4640-9C83-BD3875C87CBA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9A6D78E-F69A-46A6-B17B-EEE737FB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34" y="1874050"/>
            <a:ext cx="3008366" cy="3011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0D2D19-803D-424D-B911-9412C88F3DA7}"/>
              </a:ext>
            </a:extLst>
          </p:cNvPr>
          <p:cNvSpPr txBox="1"/>
          <p:nvPr/>
        </p:nvSpPr>
        <p:spPr>
          <a:xfrm>
            <a:off x="4280262" y="2898122"/>
            <a:ext cx="606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3. </a:t>
            </a:r>
            <a:r>
              <a:rPr lang="en-US" altLang="ko-KR" sz="3600" b="1" dirty="0" err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LoRa</a:t>
            </a:r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WAN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A1001-0183-477E-A6B5-4F9C89CFE93E}"/>
              </a:ext>
            </a:extLst>
          </p:cNvPr>
          <p:cNvSpPr txBox="1"/>
          <p:nvPr/>
        </p:nvSpPr>
        <p:spPr>
          <a:xfrm>
            <a:off x="4280262" y="3544453"/>
            <a:ext cx="772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인턴십때 진행한 프로젝트로 전체 솔루션 서포터 역할과 대시보드 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제작을 담당하였습니다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5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171B17-8165-4620-B93D-DD7D41513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80" y="459278"/>
            <a:ext cx="12192000" cy="768085"/>
          </a:xfrm>
        </p:spPr>
        <p:txBody>
          <a:bodyPr/>
          <a:lstStyle/>
          <a:p>
            <a:pPr algn="l"/>
            <a:r>
              <a:rPr lang="en-US" altLang="ko-KR" b="1" dirty="0" err="1">
                <a:solidFill>
                  <a:srgbClr val="7AB9D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LoRa</a:t>
            </a:r>
            <a:r>
              <a:rPr lang="ko-KR" altLang="en-US" b="1" dirty="0">
                <a:solidFill>
                  <a:srgbClr val="7AB9D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b="1" dirty="0">
                <a:solidFill>
                  <a:srgbClr val="7AB9D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WAN </a:t>
            </a:r>
            <a:endParaRPr lang="ko-KR" altLang="en-US" b="1" dirty="0">
              <a:solidFill>
                <a:srgbClr val="7AB9D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05462-14B0-4009-B6C4-20D7D33D2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733040" y="1245686"/>
            <a:ext cx="12192000" cy="38404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LoRa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무선통신을 활용한 스마트 팩토리 대시보드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B9B38-5903-4C26-BB1B-8BD03A86AC09}"/>
              </a:ext>
            </a:extLst>
          </p:cNvPr>
          <p:cNvSpPr txBox="1"/>
          <p:nvPr/>
        </p:nvSpPr>
        <p:spPr>
          <a:xfrm>
            <a:off x="487679" y="1903214"/>
            <a:ext cx="11153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LPWAN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종류의 무선통신인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LoRa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활용하여 스마트 팩토리 시스템을 구현합니다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Arduino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센서에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LoRa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모듈을 연결하여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LoRa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게이트웨이를 통하여 데이터를 받아오는 방식으로 진행하였습니다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146E68-5C15-4D61-9EA6-ED1D642C9DB9}"/>
              </a:ext>
            </a:extLst>
          </p:cNvPr>
          <p:cNvSpPr txBox="1"/>
          <p:nvPr/>
        </p:nvSpPr>
        <p:spPr>
          <a:xfrm>
            <a:off x="550545" y="3284506"/>
            <a:ext cx="103441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Gateway</a:t>
            </a:r>
            <a:r>
              <a:rPr lang="en-US" sz="1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</a:t>
            </a:r>
            <a:endParaRPr lang="en-US" sz="14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Raspberry Pi</a:t>
            </a:r>
          </a:p>
          <a:p>
            <a:pPr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915 MHZ antenna</a:t>
            </a:r>
          </a:p>
          <a:p>
            <a:pPr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Gateway Shield </a:t>
            </a:r>
          </a:p>
          <a:p>
            <a:pPr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Lora Concentrator Module(RHF0M 301)</a:t>
            </a:r>
          </a:p>
          <a:p>
            <a:pPr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Female Header pins * 5</a:t>
            </a:r>
          </a:p>
          <a:p>
            <a:pPr lvl="1"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</a:p>
          <a:p>
            <a:pPr algn="ctr"/>
            <a:r>
              <a:rPr 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 End Node</a:t>
            </a:r>
            <a:r>
              <a:rPr lang="en-US" sz="24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</a:t>
            </a:r>
          </a:p>
          <a:p>
            <a:pPr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Lora Feather(Microcontroller) </a:t>
            </a:r>
          </a:p>
          <a:p>
            <a:pPr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Breadboard</a:t>
            </a:r>
          </a:p>
          <a:p>
            <a:pPr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2500mAh Lithium Batteries</a:t>
            </a:r>
          </a:p>
          <a:p>
            <a:pPr algn="ctr"/>
            <a:r>
              <a:rPr 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Sensors</a:t>
            </a:r>
          </a:p>
          <a:p>
            <a:pPr algn="ctr"/>
            <a:endParaRPr 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350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167AED-B906-4BAB-8E50-7109B1BBDFE4}"/>
              </a:ext>
            </a:extLst>
          </p:cNvPr>
          <p:cNvGrpSpPr/>
          <p:nvPr/>
        </p:nvGrpSpPr>
        <p:grpSpPr>
          <a:xfrm>
            <a:off x="505880" y="334624"/>
            <a:ext cx="10943032" cy="6052516"/>
            <a:chOff x="505880" y="334624"/>
            <a:chExt cx="10943032" cy="605251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1685EB7-7597-4B52-8391-54E68AF80FFB}"/>
                </a:ext>
              </a:extLst>
            </p:cNvPr>
            <p:cNvGrpSpPr/>
            <p:nvPr/>
          </p:nvGrpSpPr>
          <p:grpSpPr>
            <a:xfrm>
              <a:off x="505880" y="334624"/>
              <a:ext cx="10893796" cy="6052516"/>
              <a:chOff x="858305" y="117162"/>
              <a:chExt cx="10893796" cy="6052516"/>
            </a:xfrm>
          </p:grpSpPr>
          <p:sp>
            <p:nvSpPr>
              <p:cNvPr id="6" name="Oval 3">
                <a:extLst>
                  <a:ext uri="{FF2B5EF4-FFF2-40B4-BE49-F238E27FC236}">
                    <a16:creationId xmlns:a16="http://schemas.microsoft.com/office/drawing/2014/main" id="{C0E19BC6-42BE-455A-93EC-1ADEF037FFE0}"/>
                  </a:ext>
                </a:extLst>
              </p:cNvPr>
              <p:cNvSpPr/>
              <p:nvPr/>
            </p:nvSpPr>
            <p:spPr>
              <a:xfrm>
                <a:off x="6368549" y="3361189"/>
                <a:ext cx="928468" cy="92846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55ABBED9-A89F-4CEF-83A7-A91481EC7FC4}"/>
                  </a:ext>
                </a:extLst>
              </p:cNvPr>
              <p:cNvSpPr/>
              <p:nvPr/>
            </p:nvSpPr>
            <p:spPr>
              <a:xfrm>
                <a:off x="3711488" y="3361189"/>
                <a:ext cx="928468" cy="92846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F1DF8003-6693-470E-A24B-C530F8111A23}"/>
                  </a:ext>
                </a:extLst>
              </p:cNvPr>
              <p:cNvSpPr/>
              <p:nvPr/>
            </p:nvSpPr>
            <p:spPr>
              <a:xfrm>
                <a:off x="3711488" y="1558893"/>
                <a:ext cx="928468" cy="92846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9" name="Oval 6">
                <a:extLst>
                  <a:ext uri="{FF2B5EF4-FFF2-40B4-BE49-F238E27FC236}">
                    <a16:creationId xmlns:a16="http://schemas.microsoft.com/office/drawing/2014/main" id="{BED64D78-83C0-4252-9FBF-31467B8A76E2}"/>
                  </a:ext>
                </a:extLst>
              </p:cNvPr>
              <p:cNvSpPr/>
              <p:nvPr/>
            </p:nvSpPr>
            <p:spPr>
              <a:xfrm>
                <a:off x="3711488" y="5163485"/>
                <a:ext cx="928468" cy="92846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0" name="Oval 7">
                <a:extLst>
                  <a:ext uri="{FF2B5EF4-FFF2-40B4-BE49-F238E27FC236}">
                    <a16:creationId xmlns:a16="http://schemas.microsoft.com/office/drawing/2014/main" id="{1214ACAD-0F57-485B-B5D3-03DBF914C517}"/>
                  </a:ext>
                </a:extLst>
              </p:cNvPr>
              <p:cNvSpPr/>
              <p:nvPr/>
            </p:nvSpPr>
            <p:spPr>
              <a:xfrm>
                <a:off x="6360891" y="1187833"/>
                <a:ext cx="928468" cy="92846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cxnSp>
            <p:nvCxnSpPr>
              <p:cNvPr id="11" name="Connector: Elbow 11">
                <a:extLst>
                  <a:ext uri="{FF2B5EF4-FFF2-40B4-BE49-F238E27FC236}">
                    <a16:creationId xmlns:a16="http://schemas.microsoft.com/office/drawing/2014/main" id="{EF3AF2D0-D389-422B-BFA7-5EF1B4E36B18}"/>
                  </a:ext>
                </a:extLst>
              </p:cNvPr>
              <p:cNvCxnSpPr>
                <a:stCxn id="8" idx="6"/>
              </p:cNvCxnSpPr>
              <p:nvPr/>
            </p:nvCxnSpPr>
            <p:spPr>
              <a:xfrm>
                <a:off x="4639956" y="2023127"/>
                <a:ext cx="1728593" cy="1633331"/>
              </a:xfrm>
              <a:prstGeom prst="bentConnector3">
                <a:avLst/>
              </a:prstGeom>
              <a:ln>
                <a:solidFill>
                  <a:schemeClr val="tx2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or: Elbow 17">
                <a:extLst>
                  <a:ext uri="{FF2B5EF4-FFF2-40B4-BE49-F238E27FC236}">
                    <a16:creationId xmlns:a16="http://schemas.microsoft.com/office/drawing/2014/main" id="{ECDD0410-825C-4382-9C59-6FB8A17AD0DA}"/>
                  </a:ext>
                </a:extLst>
              </p:cNvPr>
              <p:cNvCxnSpPr>
                <a:stCxn id="9" idx="6"/>
              </p:cNvCxnSpPr>
              <p:nvPr/>
            </p:nvCxnSpPr>
            <p:spPr>
              <a:xfrm flipV="1">
                <a:off x="4639956" y="4014266"/>
                <a:ext cx="1728593" cy="1613453"/>
              </a:xfrm>
              <a:prstGeom prst="bentConnector3">
                <a:avLst/>
              </a:prstGeom>
              <a:ln>
                <a:solidFill>
                  <a:schemeClr val="tx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9">
                <a:extLst>
                  <a:ext uri="{FF2B5EF4-FFF2-40B4-BE49-F238E27FC236}">
                    <a16:creationId xmlns:a16="http://schemas.microsoft.com/office/drawing/2014/main" id="{D0C5173F-C6EE-498B-ADEA-B6F365E37E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9956" y="3838675"/>
                <a:ext cx="1728593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Graphic 21">
                <a:extLst>
                  <a:ext uri="{FF2B5EF4-FFF2-40B4-BE49-F238E27FC236}">
                    <a16:creationId xmlns:a16="http://schemas.microsoft.com/office/drawing/2014/main" id="{99A3F0C9-B0FD-4358-8B0A-380423EF9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32545" y="3546095"/>
                <a:ext cx="585160" cy="585160"/>
              </a:xfrm>
              <a:prstGeom prst="rect">
                <a:avLst/>
              </a:prstGeom>
            </p:spPr>
          </p:pic>
          <p:sp>
            <p:nvSpPr>
              <p:cNvPr id="15" name="Oval 30">
                <a:extLst>
                  <a:ext uri="{FF2B5EF4-FFF2-40B4-BE49-F238E27FC236}">
                    <a16:creationId xmlns:a16="http://schemas.microsoft.com/office/drawing/2014/main" id="{1F4E2A80-5A10-4DA4-87AB-50709C00E436}"/>
                  </a:ext>
                </a:extLst>
              </p:cNvPr>
              <p:cNvSpPr/>
              <p:nvPr/>
            </p:nvSpPr>
            <p:spPr>
              <a:xfrm>
                <a:off x="1526319" y="3361189"/>
                <a:ext cx="928468" cy="92846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6" name="Oval 31">
                <a:extLst>
                  <a:ext uri="{FF2B5EF4-FFF2-40B4-BE49-F238E27FC236}">
                    <a16:creationId xmlns:a16="http://schemas.microsoft.com/office/drawing/2014/main" id="{A807CA96-3654-4986-8986-A3A2A049882E}"/>
                  </a:ext>
                </a:extLst>
              </p:cNvPr>
              <p:cNvSpPr/>
              <p:nvPr/>
            </p:nvSpPr>
            <p:spPr>
              <a:xfrm>
                <a:off x="1526319" y="1558893"/>
                <a:ext cx="928468" cy="92846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17" name="Oval 32">
                <a:extLst>
                  <a:ext uri="{FF2B5EF4-FFF2-40B4-BE49-F238E27FC236}">
                    <a16:creationId xmlns:a16="http://schemas.microsoft.com/office/drawing/2014/main" id="{02F6F12D-50EC-4FD2-A481-ECC395D37E5B}"/>
                  </a:ext>
                </a:extLst>
              </p:cNvPr>
              <p:cNvSpPr/>
              <p:nvPr/>
            </p:nvSpPr>
            <p:spPr>
              <a:xfrm>
                <a:off x="1526319" y="5163485"/>
                <a:ext cx="928468" cy="928468"/>
              </a:xfrm>
              <a:prstGeom prst="ellipse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600" b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pic>
            <p:nvPicPr>
              <p:cNvPr id="18" name="Picture 3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8C39A44-E4BC-4868-AD54-09CF9F9D8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8464" y="1708030"/>
                <a:ext cx="656698" cy="656698"/>
              </a:xfrm>
              <a:prstGeom prst="rect">
                <a:avLst/>
              </a:prstGeom>
            </p:spPr>
          </p:pic>
          <p:pic>
            <p:nvPicPr>
              <p:cNvPr id="19" name="Picture 3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578CCAA6-7E78-486C-953B-E676EE2EB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294" y="3516164"/>
                <a:ext cx="628343" cy="628343"/>
              </a:xfrm>
              <a:prstGeom prst="rect">
                <a:avLst/>
              </a:prstGeom>
            </p:spPr>
          </p:pic>
          <p:pic>
            <p:nvPicPr>
              <p:cNvPr id="20" name="Picture 3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E605D38-675A-4BFD-BB7D-704B14EF1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9844" y="5365810"/>
                <a:ext cx="523818" cy="523818"/>
              </a:xfrm>
              <a:prstGeom prst="rect">
                <a:avLst/>
              </a:prstGeom>
            </p:spPr>
          </p:pic>
          <p:cxnSp>
            <p:nvCxnSpPr>
              <p:cNvPr id="21" name="Straight Arrow Connector 37">
                <a:extLst>
                  <a:ext uri="{FF2B5EF4-FFF2-40B4-BE49-F238E27FC236}">
                    <a16:creationId xmlns:a16="http://schemas.microsoft.com/office/drawing/2014/main" id="{3EBCEA14-7364-4E04-AE57-581B391747B5}"/>
                  </a:ext>
                </a:extLst>
              </p:cNvPr>
              <p:cNvCxnSpPr>
                <a:stCxn id="16" idx="6"/>
                <a:endCxn id="8" idx="2"/>
              </p:cNvCxnSpPr>
              <p:nvPr/>
            </p:nvCxnSpPr>
            <p:spPr>
              <a:xfrm>
                <a:off x="2454787" y="2023127"/>
                <a:ext cx="1256701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39">
                <a:extLst>
                  <a:ext uri="{FF2B5EF4-FFF2-40B4-BE49-F238E27FC236}">
                    <a16:creationId xmlns:a16="http://schemas.microsoft.com/office/drawing/2014/main" id="{8EF1ED5A-C480-49BC-AC4B-3731E45E3D34}"/>
                  </a:ext>
                </a:extLst>
              </p:cNvPr>
              <p:cNvCxnSpPr>
                <a:stCxn id="15" idx="6"/>
                <a:endCxn id="7" idx="2"/>
              </p:cNvCxnSpPr>
              <p:nvPr/>
            </p:nvCxnSpPr>
            <p:spPr>
              <a:xfrm>
                <a:off x="2454787" y="3825423"/>
                <a:ext cx="1256701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41">
                <a:extLst>
                  <a:ext uri="{FF2B5EF4-FFF2-40B4-BE49-F238E27FC236}">
                    <a16:creationId xmlns:a16="http://schemas.microsoft.com/office/drawing/2014/main" id="{995FC995-500E-41A2-A272-08390A578BFE}"/>
                  </a:ext>
                </a:extLst>
              </p:cNvPr>
              <p:cNvCxnSpPr>
                <a:stCxn id="17" idx="6"/>
                <a:endCxn id="9" idx="2"/>
              </p:cNvCxnSpPr>
              <p:nvPr/>
            </p:nvCxnSpPr>
            <p:spPr>
              <a:xfrm>
                <a:off x="2454787" y="5627719"/>
                <a:ext cx="1256701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42">
                <a:extLst>
                  <a:ext uri="{FF2B5EF4-FFF2-40B4-BE49-F238E27FC236}">
                    <a16:creationId xmlns:a16="http://schemas.microsoft.com/office/drawing/2014/main" id="{BD829520-9499-495F-B59B-3CFE0E4B5F26}"/>
                  </a:ext>
                </a:extLst>
              </p:cNvPr>
              <p:cNvSpPr txBox="1"/>
              <p:nvPr/>
            </p:nvSpPr>
            <p:spPr>
              <a:xfrm>
                <a:off x="4618490" y="1715350"/>
                <a:ext cx="11257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 err="1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LoRaWAN</a:t>
                </a:r>
                <a:endParaRPr lang="en-US" sz="1200" b="1" dirty="0">
                  <a:solidFill>
                    <a:srgbClr val="02886E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3A58DB7C-3B73-4064-BE07-EA032E30D453}"/>
                  </a:ext>
                </a:extLst>
              </p:cNvPr>
              <p:cNvSpPr txBox="1"/>
              <p:nvPr/>
            </p:nvSpPr>
            <p:spPr>
              <a:xfrm>
                <a:off x="4636127" y="3541515"/>
                <a:ext cx="109357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 err="1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LoRaWAN</a:t>
                </a:r>
                <a:endParaRPr lang="en-US" sz="1200" b="1" dirty="0">
                  <a:solidFill>
                    <a:srgbClr val="02886E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26" name="TextBox 45">
                <a:extLst>
                  <a:ext uri="{FF2B5EF4-FFF2-40B4-BE49-F238E27FC236}">
                    <a16:creationId xmlns:a16="http://schemas.microsoft.com/office/drawing/2014/main" id="{1109D721-2DFC-4B82-89A8-255CCED99D5F}"/>
                  </a:ext>
                </a:extLst>
              </p:cNvPr>
              <p:cNvSpPr txBox="1"/>
              <p:nvPr/>
            </p:nvSpPr>
            <p:spPr>
              <a:xfrm>
                <a:off x="4639956" y="5299213"/>
                <a:ext cx="10897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 err="1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LoRaWAN</a:t>
                </a:r>
                <a:endParaRPr lang="en-US" sz="1200" b="1" dirty="0">
                  <a:solidFill>
                    <a:srgbClr val="02886E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cxnSp>
            <p:nvCxnSpPr>
              <p:cNvPr id="27" name="Straight Arrow Connector 47">
                <a:extLst>
                  <a:ext uri="{FF2B5EF4-FFF2-40B4-BE49-F238E27FC236}">
                    <a16:creationId xmlns:a16="http://schemas.microsoft.com/office/drawing/2014/main" id="{9E74F633-F43A-4FCF-B8FD-09D377F66C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9359" y="3656458"/>
                <a:ext cx="1365314" cy="0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49">
                <a:extLst>
                  <a:ext uri="{FF2B5EF4-FFF2-40B4-BE49-F238E27FC236}">
                    <a16:creationId xmlns:a16="http://schemas.microsoft.com/office/drawing/2014/main" id="{5875D89F-9D2A-49DE-B3DE-B86D2AED9F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5184" y="2116301"/>
                <a:ext cx="0" cy="1244888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54">
                <a:extLst>
                  <a:ext uri="{FF2B5EF4-FFF2-40B4-BE49-F238E27FC236}">
                    <a16:creationId xmlns:a16="http://schemas.microsoft.com/office/drawing/2014/main" id="{F7B8F6EE-05B7-4CC0-B4E0-60910A965380}"/>
                  </a:ext>
                </a:extLst>
              </p:cNvPr>
              <p:cNvCxnSpPr/>
              <p:nvPr/>
            </p:nvCxnSpPr>
            <p:spPr>
              <a:xfrm flipV="1">
                <a:off x="6640627" y="2116301"/>
                <a:ext cx="0" cy="1244888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56">
                <a:extLst>
                  <a:ext uri="{FF2B5EF4-FFF2-40B4-BE49-F238E27FC236}">
                    <a16:creationId xmlns:a16="http://schemas.microsoft.com/office/drawing/2014/main" id="{D1A40BC3-FE29-49A5-AF77-A660D5F472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6194" y="3980607"/>
                <a:ext cx="0" cy="942178"/>
              </a:xfrm>
              <a:prstGeom prst="straightConnector1">
                <a:avLst/>
              </a:prstGeom>
              <a:ln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1" name="Picture 58">
                <a:extLst>
                  <a:ext uri="{FF2B5EF4-FFF2-40B4-BE49-F238E27FC236}">
                    <a16:creationId xmlns:a16="http://schemas.microsoft.com/office/drawing/2014/main" id="{687C72AA-3E13-441F-B363-7C4B2F1CE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6921" y="1258522"/>
                <a:ext cx="765326" cy="765326"/>
              </a:xfrm>
              <a:prstGeom prst="rect">
                <a:avLst/>
              </a:prstGeom>
            </p:spPr>
          </p:pic>
          <p:sp>
            <p:nvSpPr>
              <p:cNvPr id="32" name="TextBox 59">
                <a:extLst>
                  <a:ext uri="{FF2B5EF4-FFF2-40B4-BE49-F238E27FC236}">
                    <a16:creationId xmlns:a16="http://schemas.microsoft.com/office/drawing/2014/main" id="{45B7E1E6-0299-4C10-B1CB-05EC76F4ADFB}"/>
                  </a:ext>
                </a:extLst>
              </p:cNvPr>
              <p:cNvSpPr txBox="1"/>
              <p:nvPr/>
            </p:nvSpPr>
            <p:spPr>
              <a:xfrm>
                <a:off x="7252158" y="3921843"/>
                <a:ext cx="11008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MQTT</a:t>
                </a:r>
              </a:p>
            </p:txBody>
          </p:sp>
          <p:sp>
            <p:nvSpPr>
              <p:cNvPr id="33" name="TextBox 60">
                <a:extLst>
                  <a:ext uri="{FF2B5EF4-FFF2-40B4-BE49-F238E27FC236}">
                    <a16:creationId xmlns:a16="http://schemas.microsoft.com/office/drawing/2014/main" id="{71760883-14CE-4498-AF97-0024514F0709}"/>
                  </a:ext>
                </a:extLst>
              </p:cNvPr>
              <p:cNvSpPr txBox="1"/>
              <p:nvPr/>
            </p:nvSpPr>
            <p:spPr>
              <a:xfrm>
                <a:off x="6132409" y="2201160"/>
                <a:ext cx="369332" cy="1067576"/>
              </a:xfrm>
              <a:prstGeom prst="rect">
                <a:avLst/>
              </a:prstGeom>
              <a:noFill/>
            </p:spPr>
            <p:txBody>
              <a:bodyPr vert="vert270"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ethernet</a:t>
                </a:r>
              </a:p>
            </p:txBody>
          </p:sp>
          <p:sp>
            <p:nvSpPr>
              <p:cNvPr id="34" name="TextBox 61">
                <a:extLst>
                  <a:ext uri="{FF2B5EF4-FFF2-40B4-BE49-F238E27FC236}">
                    <a16:creationId xmlns:a16="http://schemas.microsoft.com/office/drawing/2014/main" id="{9002422B-D48C-4BCD-811F-D57E5CC42780}"/>
                  </a:ext>
                </a:extLst>
              </p:cNvPr>
              <p:cNvSpPr txBox="1"/>
              <p:nvPr/>
            </p:nvSpPr>
            <p:spPr>
              <a:xfrm>
                <a:off x="7183399" y="2149432"/>
                <a:ext cx="369332" cy="1323298"/>
              </a:xfrm>
              <a:prstGeom prst="rect">
                <a:avLst/>
              </a:prstGeom>
              <a:noFill/>
            </p:spPr>
            <p:txBody>
              <a:bodyPr vert="vert"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 err="1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JSONviaMQTT</a:t>
                </a:r>
                <a:endParaRPr lang="en-US" sz="1200" b="1" dirty="0">
                  <a:solidFill>
                    <a:srgbClr val="02886E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5" name="TextBox 1">
                <a:extLst>
                  <a:ext uri="{FF2B5EF4-FFF2-40B4-BE49-F238E27FC236}">
                    <a16:creationId xmlns:a16="http://schemas.microsoft.com/office/drawing/2014/main" id="{98E9EE07-5687-457E-83AF-9D26DB42763D}"/>
                  </a:ext>
                </a:extLst>
              </p:cNvPr>
              <p:cNvSpPr txBox="1"/>
              <p:nvPr/>
            </p:nvSpPr>
            <p:spPr>
              <a:xfrm>
                <a:off x="3676638" y="1653795"/>
                <a:ext cx="10040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LoRa</a:t>
                </a: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 feather M0</a:t>
                </a:r>
              </a:p>
            </p:txBody>
          </p:sp>
          <p:sp>
            <p:nvSpPr>
              <p:cNvPr id="36" name="TextBox 36">
                <a:extLst>
                  <a:ext uri="{FF2B5EF4-FFF2-40B4-BE49-F238E27FC236}">
                    <a16:creationId xmlns:a16="http://schemas.microsoft.com/office/drawing/2014/main" id="{6DDC2383-E560-4CF7-ABC5-A5B74755DA2D}"/>
                  </a:ext>
                </a:extLst>
              </p:cNvPr>
              <p:cNvSpPr txBox="1"/>
              <p:nvPr/>
            </p:nvSpPr>
            <p:spPr>
              <a:xfrm>
                <a:off x="3714420" y="3391115"/>
                <a:ext cx="9284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LoRa</a:t>
                </a: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 feather M0</a:t>
                </a:r>
              </a:p>
            </p:txBody>
          </p:sp>
          <p:sp>
            <p:nvSpPr>
              <p:cNvPr id="37" name="TextBox 38">
                <a:extLst>
                  <a:ext uri="{FF2B5EF4-FFF2-40B4-BE49-F238E27FC236}">
                    <a16:creationId xmlns:a16="http://schemas.microsoft.com/office/drawing/2014/main" id="{AB823FC1-1C15-4686-A544-013BD9D97387}"/>
                  </a:ext>
                </a:extLst>
              </p:cNvPr>
              <p:cNvSpPr txBox="1"/>
              <p:nvPr/>
            </p:nvSpPr>
            <p:spPr>
              <a:xfrm>
                <a:off x="3707796" y="5200041"/>
                <a:ext cx="9284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LoRa</a:t>
                </a:r>
                <a:r>
                  <a:rPr lang="en-US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Arial" panose="020B0604020202020204" pitchFamily="34" charset="0"/>
                  </a:rPr>
                  <a:t> feather M0</a:t>
                </a:r>
              </a:p>
            </p:txBody>
          </p:sp>
          <p:sp>
            <p:nvSpPr>
              <p:cNvPr id="38" name="TextBox 40">
                <a:extLst>
                  <a:ext uri="{FF2B5EF4-FFF2-40B4-BE49-F238E27FC236}">
                    <a16:creationId xmlns:a16="http://schemas.microsoft.com/office/drawing/2014/main" id="{F0A2A39D-8C8F-49EB-81CF-6F0F2BE9CEB9}"/>
                  </a:ext>
                </a:extLst>
              </p:cNvPr>
              <p:cNvSpPr txBox="1"/>
              <p:nvPr/>
            </p:nvSpPr>
            <p:spPr>
              <a:xfrm>
                <a:off x="7786570" y="3903300"/>
                <a:ext cx="110080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publish</a:t>
                </a:r>
              </a:p>
            </p:txBody>
          </p:sp>
          <p:sp>
            <p:nvSpPr>
              <p:cNvPr id="39" name="TextBox 43">
                <a:extLst>
                  <a:ext uri="{FF2B5EF4-FFF2-40B4-BE49-F238E27FC236}">
                    <a16:creationId xmlns:a16="http://schemas.microsoft.com/office/drawing/2014/main" id="{10D9E6D6-221B-4E7F-8F0B-1990D2A0B5F0}"/>
                  </a:ext>
                </a:extLst>
              </p:cNvPr>
              <p:cNvSpPr txBox="1"/>
              <p:nvPr/>
            </p:nvSpPr>
            <p:spPr>
              <a:xfrm>
                <a:off x="5992245" y="4348546"/>
                <a:ext cx="1946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TTN Client(</a:t>
                </a:r>
                <a:r>
                  <a:rPr lang="en-US" sz="1200" b="1" dirty="0" err="1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Mosquitto</a:t>
                </a:r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</a:p>
            </p:txBody>
          </p:sp>
          <p:sp>
            <p:nvSpPr>
              <p:cNvPr id="40" name="TextBox 48">
                <a:extLst>
                  <a:ext uri="{FF2B5EF4-FFF2-40B4-BE49-F238E27FC236}">
                    <a16:creationId xmlns:a16="http://schemas.microsoft.com/office/drawing/2014/main" id="{832FE816-6F7D-4D38-94C6-7E320DCDC234}"/>
                  </a:ext>
                </a:extLst>
              </p:cNvPr>
              <p:cNvSpPr txBox="1"/>
              <p:nvPr/>
            </p:nvSpPr>
            <p:spPr>
              <a:xfrm>
                <a:off x="5836893" y="4647955"/>
                <a:ext cx="22575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Interactor Client(</a:t>
                </a:r>
                <a:r>
                  <a:rPr lang="en-US" sz="1200" b="1" dirty="0" err="1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Mosquitto</a:t>
                </a:r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</a:p>
            </p:txBody>
          </p:sp>
          <p:sp>
            <p:nvSpPr>
              <p:cNvPr id="41" name="TextBox 51">
                <a:extLst>
                  <a:ext uri="{FF2B5EF4-FFF2-40B4-BE49-F238E27FC236}">
                    <a16:creationId xmlns:a16="http://schemas.microsoft.com/office/drawing/2014/main" id="{44617EF1-ADC2-4AAB-B0F1-B804C19F4C69}"/>
                  </a:ext>
                </a:extLst>
              </p:cNvPr>
              <p:cNvSpPr txBox="1"/>
              <p:nvPr/>
            </p:nvSpPr>
            <p:spPr>
              <a:xfrm>
                <a:off x="5992244" y="891856"/>
                <a:ext cx="19468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TTN Server(</a:t>
                </a:r>
                <a:r>
                  <a:rPr lang="en-US" sz="1200" b="1" dirty="0" err="1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Mosquitto</a:t>
                </a:r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</a:p>
            </p:txBody>
          </p:sp>
          <p:sp>
            <p:nvSpPr>
              <p:cNvPr id="42" name="TextBox 52">
                <a:extLst>
                  <a:ext uri="{FF2B5EF4-FFF2-40B4-BE49-F238E27FC236}">
                    <a16:creationId xmlns:a16="http://schemas.microsoft.com/office/drawing/2014/main" id="{0F85BEAF-9601-4FB4-886C-11DB2F240A82}"/>
                  </a:ext>
                </a:extLst>
              </p:cNvPr>
              <p:cNvSpPr txBox="1"/>
              <p:nvPr/>
            </p:nvSpPr>
            <p:spPr>
              <a:xfrm>
                <a:off x="9057843" y="3766529"/>
                <a:ext cx="26942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Interactor Server(</a:t>
                </a:r>
                <a:r>
                  <a:rPr lang="en-US" sz="1200" b="1" dirty="0" err="1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Mosquitto</a:t>
                </a:r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</a:p>
            </p:txBody>
          </p:sp>
          <p:sp>
            <p:nvSpPr>
              <p:cNvPr id="43" name="TextBox 55">
                <a:extLst>
                  <a:ext uri="{FF2B5EF4-FFF2-40B4-BE49-F238E27FC236}">
                    <a16:creationId xmlns:a16="http://schemas.microsoft.com/office/drawing/2014/main" id="{07D07D6B-D457-4F5A-BBA7-E0A22CB2A3F5}"/>
                  </a:ext>
                </a:extLst>
              </p:cNvPr>
              <p:cNvSpPr txBox="1"/>
              <p:nvPr/>
            </p:nvSpPr>
            <p:spPr>
              <a:xfrm>
                <a:off x="9650831" y="3919388"/>
                <a:ext cx="369332" cy="1126898"/>
              </a:xfrm>
              <a:prstGeom prst="rect">
                <a:avLst/>
              </a:prstGeom>
              <a:noFill/>
            </p:spPr>
            <p:txBody>
              <a:bodyPr vert="vert"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subscribe</a:t>
                </a:r>
              </a:p>
            </p:txBody>
          </p:sp>
          <p:pic>
            <p:nvPicPr>
              <p:cNvPr id="44" name="Picture 10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A4CF85F9-EC46-4C73-8668-AD872FFB5B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17771" y="3404350"/>
                <a:ext cx="2126472" cy="492955"/>
              </a:xfrm>
              <a:prstGeom prst="rect">
                <a:avLst/>
              </a:prstGeom>
            </p:spPr>
          </p:pic>
          <p:pic>
            <p:nvPicPr>
              <p:cNvPr id="45" name="Picture 13">
                <a:extLst>
                  <a:ext uri="{FF2B5EF4-FFF2-40B4-BE49-F238E27FC236}">
                    <a16:creationId xmlns:a16="http://schemas.microsoft.com/office/drawing/2014/main" id="{22AC03D0-4FA8-42F9-BD2A-D3AC9A72A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7768" y="4736524"/>
                <a:ext cx="1433154" cy="1433154"/>
              </a:xfrm>
              <a:prstGeom prst="rect">
                <a:avLst/>
              </a:prstGeom>
            </p:spPr>
          </p:pic>
          <p:sp>
            <p:nvSpPr>
              <p:cNvPr id="46" name="Rectangle 46">
                <a:extLst>
                  <a:ext uri="{FF2B5EF4-FFF2-40B4-BE49-F238E27FC236}">
                    <a16:creationId xmlns:a16="http://schemas.microsoft.com/office/drawing/2014/main" id="{298946EA-A4B7-4808-B262-6631733FEDCE}"/>
                  </a:ext>
                </a:extLst>
              </p:cNvPr>
              <p:cNvSpPr/>
              <p:nvPr/>
            </p:nvSpPr>
            <p:spPr>
              <a:xfrm>
                <a:off x="858305" y="117162"/>
                <a:ext cx="23723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b="1" dirty="0">
                    <a:solidFill>
                      <a:srgbClr val="02886E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Flow diagram</a:t>
                </a: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84EFC1-BBC7-4BCF-A0A0-CD263C41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31049" y="1037995"/>
              <a:ext cx="3120979" cy="163958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410A81-3297-4A51-A390-EBB42CBCA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4927" y="686983"/>
              <a:ext cx="3433985" cy="275374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3677F14-7BEE-447F-9AAF-D94128268D69}"/>
              </a:ext>
            </a:extLst>
          </p:cNvPr>
          <p:cNvSpPr txBox="1"/>
          <p:nvPr/>
        </p:nvSpPr>
        <p:spPr>
          <a:xfrm>
            <a:off x="6016124" y="6282098"/>
            <a:ext cx="666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사용언어 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기술툴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C,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MQTT, Arduino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0419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7A5BA95-F665-4805-BF17-C583971B4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00" y="626954"/>
            <a:ext cx="8443799" cy="4339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BE5D8B-E88C-4650-9B1F-D57BFE5E349D}"/>
              </a:ext>
            </a:extLst>
          </p:cNvPr>
          <p:cNvSpPr txBox="1"/>
          <p:nvPr/>
        </p:nvSpPr>
        <p:spPr>
          <a:xfrm>
            <a:off x="1314994" y="5625737"/>
            <a:ext cx="1038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7AB9D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프레임워크인 </a:t>
            </a:r>
            <a:r>
              <a:rPr lang="en-US" altLang="ko-KR" sz="2400" dirty="0">
                <a:solidFill>
                  <a:schemeClr val="accent6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Vue.js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대시보드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UI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제작하였습니다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9BB51-BB33-4759-8C66-84E90547DDA3}"/>
              </a:ext>
            </a:extLst>
          </p:cNvPr>
          <p:cNvSpPr txBox="1"/>
          <p:nvPr/>
        </p:nvSpPr>
        <p:spPr>
          <a:xfrm>
            <a:off x="6966857" y="4972594"/>
            <a:ext cx="466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www.interactor.com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F9B750E-F8D9-4A7D-8ACA-BDA50ED6DEEC}"/>
              </a:ext>
            </a:extLst>
          </p:cNvPr>
          <p:cNvCxnSpPr>
            <a:cxnSpLocks/>
          </p:cNvCxnSpPr>
          <p:nvPr/>
        </p:nvCxnSpPr>
        <p:spPr>
          <a:xfrm flipV="1">
            <a:off x="5190307" y="4302036"/>
            <a:ext cx="0" cy="10398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880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7AABEA-A16E-4A3E-81D2-0E489541CF0E}"/>
              </a:ext>
            </a:extLst>
          </p:cNvPr>
          <p:cNvGrpSpPr/>
          <p:nvPr/>
        </p:nvGrpSpPr>
        <p:grpSpPr>
          <a:xfrm>
            <a:off x="564565" y="1697404"/>
            <a:ext cx="3344779" cy="3344779"/>
            <a:chOff x="970965" y="2154604"/>
            <a:chExt cx="3344779" cy="334477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E85814-CF4D-4062-B997-C7C844F8BAE5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B5D23BF-C73C-4640-9C83-BD3875C87CBA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0D2D19-803D-424D-B911-9412C88F3DA7}"/>
              </a:ext>
            </a:extLst>
          </p:cNvPr>
          <p:cNvSpPr txBox="1"/>
          <p:nvPr/>
        </p:nvSpPr>
        <p:spPr>
          <a:xfrm>
            <a:off x="4280262" y="2898122"/>
            <a:ext cx="831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X. </a:t>
            </a:r>
            <a:r>
              <a:rPr lang="ko-KR" altLang="en-US" sz="32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소통 프로젝트 </a:t>
            </a:r>
            <a:r>
              <a:rPr lang="en-US" altLang="ko-KR" sz="32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‘WE’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0A1001-0183-477E-A6B5-4F9C89CFE93E}"/>
              </a:ext>
            </a:extLst>
          </p:cNvPr>
          <p:cNvSpPr txBox="1"/>
          <p:nvPr/>
        </p:nvSpPr>
        <p:spPr>
          <a:xfrm>
            <a:off x="4280262" y="3544453"/>
            <a:ext cx="7728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인문학과의 졸업작품으로 제작한 프로젝트로 경진대회때 장려상을 수상하였습니다</a:t>
            </a:r>
            <a:r>
              <a:rPr lang="en-US" altLang="ko-KR" sz="160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600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9D845F-A523-43D4-B197-E9F02058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1841895"/>
            <a:ext cx="3026196" cy="302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3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171B17-8165-4620-B93D-DD7D41513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80" y="459278"/>
            <a:ext cx="12192000" cy="768085"/>
          </a:xfrm>
        </p:spPr>
        <p:txBody>
          <a:bodyPr/>
          <a:lstStyle/>
          <a:p>
            <a:pPr algn="l"/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세대 소통 프로젝트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‘WE’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05462-14B0-4009-B6C4-20D7D33D2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745488" y="1238735"/>
            <a:ext cx="12192000" cy="38404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어르신과 청년의 불통 문제를 해결하기 위해 </a:t>
            </a:r>
            <a:r>
              <a:rPr lang="ko-KR" altLang="en-US" sz="2400" dirty="0" err="1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삼남일녀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팀이 나섰다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B9B38-5903-4C26-BB1B-8BD03A86AC09}"/>
              </a:ext>
            </a:extLst>
          </p:cNvPr>
          <p:cNvSpPr txBox="1"/>
          <p:nvPr/>
        </p:nvSpPr>
        <p:spPr>
          <a:xfrm>
            <a:off x="487680" y="1859271"/>
            <a:ext cx="11276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2060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년이면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65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이상 인구의 비율이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50%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넘어갑니다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고령화 사회가 급속히 진행되는 사회에 어르신과 청년의 많은 갈등이 발생합니다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저희는 가장 큰 이유를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소통의 장의 부족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뽑고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소통의 장을 만들려는 프로젝트를 진행했습니다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778BDE-4550-434A-A96E-280417820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734" y="3388427"/>
            <a:ext cx="2820586" cy="294491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C6B0A3-2E53-4275-BF01-A58845A4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66" y="3021659"/>
            <a:ext cx="2568363" cy="342448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1F077D8-B95C-4A53-92F1-8E4179E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054" y="2928316"/>
            <a:ext cx="3817928" cy="26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0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34133C-99F1-44D0-861E-A1184A3F2DDC}"/>
              </a:ext>
            </a:extLst>
          </p:cNvPr>
          <p:cNvSpPr/>
          <p:nvPr/>
        </p:nvSpPr>
        <p:spPr>
          <a:xfrm>
            <a:off x="2234153" y="801278"/>
            <a:ext cx="7663991" cy="5250730"/>
          </a:xfrm>
          <a:prstGeom prst="rect">
            <a:avLst/>
          </a:prstGeom>
          <a:solidFill>
            <a:schemeClr val="accent1">
              <a:lumMod val="40000"/>
              <a:lumOff val="6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9DED8C-D85C-461F-9177-00712D88F8ED}"/>
              </a:ext>
            </a:extLst>
          </p:cNvPr>
          <p:cNvGrpSpPr/>
          <p:nvPr/>
        </p:nvGrpSpPr>
        <p:grpSpPr>
          <a:xfrm>
            <a:off x="3084136" y="1166566"/>
            <a:ext cx="6023728" cy="4524867"/>
            <a:chOff x="3084136" y="1166566"/>
            <a:chExt cx="6023728" cy="452486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2BABBBD-19FD-4D1C-9E09-76AE9AA252BF}"/>
                </a:ext>
              </a:extLst>
            </p:cNvPr>
            <p:cNvSpPr/>
            <p:nvPr/>
          </p:nvSpPr>
          <p:spPr>
            <a:xfrm>
              <a:off x="3084136" y="4183144"/>
              <a:ext cx="6023728" cy="150828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4E3C84-FAAE-410E-8FE3-C87FA35C6ACD}"/>
                </a:ext>
              </a:extLst>
            </p:cNvPr>
            <p:cNvSpPr/>
            <p:nvPr/>
          </p:nvSpPr>
          <p:spPr>
            <a:xfrm>
              <a:off x="3084136" y="2674855"/>
              <a:ext cx="6023728" cy="150828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EE7F1F6-73B5-4B58-B111-3E539FEAC756}"/>
                </a:ext>
              </a:extLst>
            </p:cNvPr>
            <p:cNvSpPr/>
            <p:nvPr/>
          </p:nvSpPr>
          <p:spPr>
            <a:xfrm>
              <a:off x="3084136" y="1166566"/>
              <a:ext cx="6023728" cy="150828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4103482-4C26-49D5-B94A-F73997193DB2}"/>
              </a:ext>
            </a:extLst>
          </p:cNvPr>
          <p:cNvSpPr txBox="1"/>
          <p:nvPr/>
        </p:nvSpPr>
        <p:spPr>
          <a:xfrm>
            <a:off x="3891248" y="3073990"/>
            <a:ext cx="433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 미디어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B6B2F-93AB-4350-B2EE-4331458EBD85}"/>
              </a:ext>
            </a:extLst>
          </p:cNvPr>
          <p:cNvSpPr txBox="1"/>
          <p:nvPr/>
        </p:nvSpPr>
        <p:spPr>
          <a:xfrm>
            <a:off x="3891248" y="4461301"/>
            <a:ext cx="433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멘토링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4FCF2-33C5-4687-9EFE-D556D15ADB9F}"/>
              </a:ext>
            </a:extLst>
          </p:cNvPr>
          <p:cNvSpPr txBox="1"/>
          <p:nvPr/>
        </p:nvSpPr>
        <p:spPr>
          <a:xfrm>
            <a:off x="3479533" y="1565702"/>
            <a:ext cx="5232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>
                    <a:lumMod val="5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중소기업 협력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E89C8-B8F9-4C1D-8E07-2112AF657515}"/>
              </a:ext>
            </a:extLst>
          </p:cNvPr>
          <p:cNvSpPr txBox="1"/>
          <p:nvPr/>
        </p:nvSpPr>
        <p:spPr>
          <a:xfrm>
            <a:off x="1331091" y="810583"/>
            <a:ext cx="3176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플랫폼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50764DD-1D71-4FFA-8FD1-F9B3E157224E}"/>
              </a:ext>
            </a:extLst>
          </p:cNvPr>
          <p:cNvSpPr txBox="1">
            <a:spLocks/>
          </p:cNvSpPr>
          <p:nvPr/>
        </p:nvSpPr>
        <p:spPr>
          <a:xfrm>
            <a:off x="-4689856" y="294709"/>
            <a:ext cx="12192000" cy="38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구조도</a:t>
            </a:r>
          </a:p>
        </p:txBody>
      </p:sp>
    </p:spTree>
    <p:extLst>
      <p:ext uri="{BB962C8B-B14F-4D97-AF65-F5344CB8AC3E}">
        <p14:creationId xmlns:p14="http://schemas.microsoft.com/office/powerpoint/2010/main" val="255898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50764DD-1D71-4FFA-8FD1-F9B3E157224E}"/>
              </a:ext>
            </a:extLst>
          </p:cNvPr>
          <p:cNvSpPr txBox="1">
            <a:spLocks/>
          </p:cNvSpPr>
          <p:nvPr/>
        </p:nvSpPr>
        <p:spPr>
          <a:xfrm>
            <a:off x="-3254248" y="377005"/>
            <a:ext cx="12192000" cy="38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(Android Studio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948817-C7EA-4BFE-8FB9-19C6EF219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48" y="1631935"/>
            <a:ext cx="3379299" cy="35941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8E4F8A-273A-4F28-AB82-5233BF416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64" y="1631935"/>
            <a:ext cx="3488747" cy="36425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4346C2-C452-400B-B645-8043C8A13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128" y="1631935"/>
            <a:ext cx="3517461" cy="36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1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50764DD-1D71-4FFA-8FD1-F9B3E157224E}"/>
              </a:ext>
            </a:extLst>
          </p:cNvPr>
          <p:cNvSpPr txBox="1">
            <a:spLocks/>
          </p:cNvSpPr>
          <p:nvPr/>
        </p:nvSpPr>
        <p:spPr>
          <a:xfrm>
            <a:off x="-3254248" y="377005"/>
            <a:ext cx="12192000" cy="38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2(Android Studio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D961CA-F29D-4538-9BE3-D853FDF8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59" y="1771317"/>
            <a:ext cx="3404671" cy="35333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9484D8-646C-4B49-8D85-7378A505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475" y="1771317"/>
            <a:ext cx="3507518" cy="35240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4A82E7-ED6B-470A-8B96-A93A476B4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538" y="1771317"/>
            <a:ext cx="3393598" cy="36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4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9DC6B76A-4998-4525-87EE-A5B7785CEC93}"/>
              </a:ext>
            </a:extLst>
          </p:cNvPr>
          <p:cNvGrpSpPr/>
          <p:nvPr/>
        </p:nvGrpSpPr>
        <p:grpSpPr>
          <a:xfrm>
            <a:off x="4227333" y="254538"/>
            <a:ext cx="4377432" cy="2431182"/>
            <a:chOff x="-8628" y="2610675"/>
            <a:chExt cx="4191691" cy="243118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AEFDC9F-3576-46AC-AD3C-B5F08E696DE7}"/>
                </a:ext>
              </a:extLst>
            </p:cNvPr>
            <p:cNvGrpSpPr/>
            <p:nvPr/>
          </p:nvGrpSpPr>
          <p:grpSpPr>
            <a:xfrm>
              <a:off x="-8628" y="2610675"/>
              <a:ext cx="3178412" cy="1428204"/>
              <a:chOff x="1094668" y="1288869"/>
              <a:chExt cx="1720812" cy="142820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FB22E21-B02B-4881-BD47-24EA72E64F0E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CF821EE3-252F-42A7-8968-9E90D407F5A0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751E6C-4E23-4C4F-A7E4-85F777D076E8}"/>
                  </a:ext>
                </a:extLst>
              </p:cNvPr>
              <p:cNvSpPr txBox="1"/>
              <p:nvPr/>
            </p:nvSpPr>
            <p:spPr>
              <a:xfrm>
                <a:off x="1094668" y="1338465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MAIN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32B22A-D3D6-4830-91D4-D266FB58A680}"/>
                </a:ext>
              </a:extLst>
            </p:cNvPr>
            <p:cNvSpPr txBox="1"/>
            <p:nvPr/>
          </p:nvSpPr>
          <p:spPr>
            <a:xfrm>
              <a:off x="332737" y="2979754"/>
              <a:ext cx="385032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</a:t>
              </a: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addOnTabSelectedListener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BasedOnSelectedListener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setAdapter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pageAdapter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setOnItemClickListener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OnItemClickListener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462505" y="9778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524000" y="6681538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1762" y="-36095"/>
            <a:ext cx="3088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프로그램 설계도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7216211-069A-4A24-BF93-41B598A765F6}"/>
              </a:ext>
            </a:extLst>
          </p:cNvPr>
          <p:cNvGrpSpPr/>
          <p:nvPr/>
        </p:nvGrpSpPr>
        <p:grpSpPr>
          <a:xfrm>
            <a:off x="4606824" y="1879309"/>
            <a:ext cx="2442473" cy="1717036"/>
            <a:chOff x="2539947" y="1003763"/>
            <a:chExt cx="2442473" cy="171703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D24BDB0-FFCA-4F45-AF35-88663C5B871F}"/>
                </a:ext>
              </a:extLst>
            </p:cNvPr>
            <p:cNvGrpSpPr/>
            <p:nvPr/>
          </p:nvGrpSpPr>
          <p:grpSpPr>
            <a:xfrm>
              <a:off x="2539947" y="1003763"/>
              <a:ext cx="2046452" cy="1428204"/>
              <a:chOff x="1262743" y="1288869"/>
              <a:chExt cx="2046452" cy="142820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A7F2CAC-DBBF-4B16-B299-12890D11DAB9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CEE32F34-385F-43CE-B6E0-9A502BF9A776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E9981B-2548-4180-99F7-80C783703186}"/>
                  </a:ext>
                </a:extLst>
              </p:cNvPr>
              <p:cNvSpPr txBox="1"/>
              <p:nvPr/>
            </p:nvSpPr>
            <p:spPr>
              <a:xfrm>
                <a:off x="1588383" y="1319749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LOGIN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B2F0E4-ED59-4B93-AE4A-082CCB979A3D}"/>
                </a:ext>
              </a:extLst>
            </p:cNvPr>
            <p:cNvSpPr txBox="1"/>
            <p:nvPr/>
          </p:nvSpPr>
          <p:spPr>
            <a:xfrm>
              <a:off x="2588672" y="1397360"/>
              <a:ext cx="23937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</a:t>
              </a: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onResponse:boolean</a:t>
              </a:r>
              <a:endPara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14515D5-DE73-419E-9F2C-A273C3FF13ED}"/>
              </a:ext>
            </a:extLst>
          </p:cNvPr>
          <p:cNvGrpSpPr/>
          <p:nvPr/>
        </p:nvGrpSpPr>
        <p:grpSpPr>
          <a:xfrm>
            <a:off x="7941241" y="247122"/>
            <a:ext cx="3386208" cy="1581531"/>
            <a:chOff x="5296236" y="901689"/>
            <a:chExt cx="3481745" cy="158153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29A15F0-E425-49B5-B14A-D3CC6AF179AC}"/>
                </a:ext>
              </a:extLst>
            </p:cNvPr>
            <p:cNvGrpSpPr/>
            <p:nvPr/>
          </p:nvGrpSpPr>
          <p:grpSpPr>
            <a:xfrm>
              <a:off x="5296236" y="901689"/>
              <a:ext cx="3481745" cy="1428204"/>
              <a:chOff x="1262743" y="1288869"/>
              <a:chExt cx="1822141" cy="142820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5F0236DB-2BE2-4970-9D48-F33B457B6E81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" name="직선 연결선 4">
                <a:extLst>
                  <a:ext uri="{FF2B5EF4-FFF2-40B4-BE49-F238E27FC236}">
                    <a16:creationId xmlns:a16="http://schemas.microsoft.com/office/drawing/2014/main" id="{12D64B33-DFA8-4248-82EE-25DAA1BD50F0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F04FB8-3077-4FB6-B57B-35EC27AD4062}"/>
                  </a:ext>
                </a:extLst>
              </p:cNvPr>
              <p:cNvSpPr txBox="1"/>
              <p:nvPr/>
            </p:nvSpPr>
            <p:spPr>
              <a:xfrm>
                <a:off x="1364072" y="1302814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MemberActivity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20D5CB-B9EA-40BF-98FA-B7E4A955D7B1}"/>
                </a:ext>
              </a:extLst>
            </p:cNvPr>
            <p:cNvSpPr txBox="1"/>
            <p:nvPr/>
          </p:nvSpPr>
          <p:spPr>
            <a:xfrm>
              <a:off x="5336267" y="1282891"/>
              <a:ext cx="23937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setOnItemClickListener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0212CEC-43AE-4981-B1CC-841B3D150C52}"/>
              </a:ext>
            </a:extLst>
          </p:cNvPr>
          <p:cNvGrpSpPr/>
          <p:nvPr/>
        </p:nvGrpSpPr>
        <p:grpSpPr>
          <a:xfrm>
            <a:off x="9039802" y="1850581"/>
            <a:ext cx="1720812" cy="1509374"/>
            <a:chOff x="4769142" y="1937774"/>
            <a:chExt cx="1720812" cy="1509374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9EE7E86-BF69-4B9A-9B9C-8725EFE58338}"/>
                </a:ext>
              </a:extLst>
            </p:cNvPr>
            <p:cNvGrpSpPr/>
            <p:nvPr/>
          </p:nvGrpSpPr>
          <p:grpSpPr>
            <a:xfrm>
              <a:off x="4769142" y="1937774"/>
              <a:ext cx="1720812" cy="1428204"/>
              <a:chOff x="1069742" y="1282350"/>
              <a:chExt cx="1720812" cy="142820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744F726-83EC-48ED-9602-EF501DF4D57B}"/>
                  </a:ext>
                </a:extLst>
              </p:cNvPr>
              <p:cNvSpPr/>
              <p:nvPr/>
            </p:nvSpPr>
            <p:spPr>
              <a:xfrm>
                <a:off x="1262743" y="1282350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985AD247-460B-47DF-99CD-702AD23FB10A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8274A7-392A-4B54-BFF9-9F7EFE5890E9}"/>
                  </a:ext>
                </a:extLst>
              </p:cNvPr>
              <p:cNvSpPr txBox="1"/>
              <p:nvPr/>
            </p:nvSpPr>
            <p:spPr>
              <a:xfrm>
                <a:off x="1069742" y="1313420"/>
                <a:ext cx="17208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Member_RECORD</a:t>
                </a:r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5283EE-4762-4ECF-AC8C-04B4298566CA}"/>
                </a:ext>
              </a:extLst>
            </p:cNvPr>
            <p:cNvSpPr txBox="1"/>
            <p:nvPr/>
          </p:nvSpPr>
          <p:spPr>
            <a:xfrm>
              <a:off x="4968506" y="2462263"/>
              <a:ext cx="132208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9155388-5DEE-4297-B313-43ED6D586B18}"/>
              </a:ext>
            </a:extLst>
          </p:cNvPr>
          <p:cNvGrpSpPr/>
          <p:nvPr/>
        </p:nvGrpSpPr>
        <p:grpSpPr>
          <a:xfrm>
            <a:off x="9064728" y="3471724"/>
            <a:ext cx="1720812" cy="1428204"/>
            <a:chOff x="7450563" y="4623755"/>
            <a:chExt cx="1720812" cy="1428204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17F34C00-5F32-4FA9-B3F7-3A6A82F91A49}"/>
                </a:ext>
              </a:extLst>
            </p:cNvPr>
            <p:cNvGrpSpPr/>
            <p:nvPr/>
          </p:nvGrpSpPr>
          <p:grpSpPr>
            <a:xfrm>
              <a:off x="7450563" y="4623755"/>
              <a:ext cx="1720812" cy="1428204"/>
              <a:chOff x="1094668" y="1288869"/>
              <a:chExt cx="1720812" cy="1428204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07EDD80-0C66-4424-BDA3-3EDB13FFE1FA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C69A9DAC-0544-46FC-AF8B-0DA207A3C9E7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0F2A111-0E4D-459E-B2A0-92A8EA593802}"/>
                  </a:ext>
                </a:extLst>
              </p:cNvPr>
              <p:cNvSpPr txBox="1"/>
              <p:nvPr/>
            </p:nvSpPr>
            <p:spPr>
              <a:xfrm>
                <a:off x="1094668" y="1339027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DBHelper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28F0DF-8484-4AF3-9736-E8F39D5A1222}"/>
                </a:ext>
              </a:extLst>
            </p:cNvPr>
            <p:cNvSpPr txBox="1"/>
            <p:nvPr/>
          </p:nvSpPr>
          <p:spPr>
            <a:xfrm>
              <a:off x="7672221" y="5027077"/>
              <a:ext cx="13220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(SQLite)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onUpgrade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Insert()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Update()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Delete()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Get Result()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9E8558-4BF7-43A1-A27C-E0F263E6EBC6}"/>
              </a:ext>
            </a:extLst>
          </p:cNvPr>
          <p:cNvGrpSpPr/>
          <p:nvPr/>
        </p:nvGrpSpPr>
        <p:grpSpPr>
          <a:xfrm>
            <a:off x="7591268" y="1858594"/>
            <a:ext cx="1720812" cy="1428204"/>
            <a:chOff x="7620833" y="2080077"/>
            <a:chExt cx="1720812" cy="142820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101CA37-48F4-494C-9068-E1157357BAC1}"/>
                </a:ext>
              </a:extLst>
            </p:cNvPr>
            <p:cNvGrpSpPr/>
            <p:nvPr/>
          </p:nvGrpSpPr>
          <p:grpSpPr>
            <a:xfrm>
              <a:off x="7620833" y="2080077"/>
              <a:ext cx="1720812" cy="1428204"/>
              <a:chOff x="1094668" y="1288869"/>
              <a:chExt cx="1720812" cy="1428204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36D29DF-8327-43B3-AF6F-0FB54EBFE1F9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6729E058-8118-4EF9-B47A-E9034755A991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5C459A3-6E7A-4C7F-AA94-54D40396C784}"/>
                  </a:ext>
                </a:extLst>
              </p:cNvPr>
              <p:cNvSpPr txBox="1"/>
              <p:nvPr/>
            </p:nvSpPr>
            <p:spPr>
              <a:xfrm>
                <a:off x="1094668" y="1318120"/>
                <a:ext cx="17208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Member_CALENDAR</a:t>
                </a:r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F425B2B-12E3-4E0A-AADE-23F10C30D72F}"/>
                </a:ext>
              </a:extLst>
            </p:cNvPr>
            <p:cNvSpPr txBox="1"/>
            <p:nvPr/>
          </p:nvSpPr>
          <p:spPr>
            <a:xfrm>
              <a:off x="7736160" y="2456457"/>
              <a:ext cx="1490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</a:t>
              </a: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DateChangeListener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73F35E75-B58A-4F17-85C1-21C60CE9537A}"/>
              </a:ext>
            </a:extLst>
          </p:cNvPr>
          <p:cNvGrpSpPr/>
          <p:nvPr/>
        </p:nvGrpSpPr>
        <p:grpSpPr>
          <a:xfrm>
            <a:off x="1624795" y="249941"/>
            <a:ext cx="2706443" cy="1585265"/>
            <a:chOff x="288323" y="1007283"/>
            <a:chExt cx="2706443" cy="158526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6453DF7-2511-49C1-A116-F324DF4826EC}"/>
                </a:ext>
              </a:extLst>
            </p:cNvPr>
            <p:cNvGrpSpPr/>
            <p:nvPr/>
          </p:nvGrpSpPr>
          <p:grpSpPr>
            <a:xfrm>
              <a:off x="288323" y="1007283"/>
              <a:ext cx="2706443" cy="1428204"/>
              <a:chOff x="1262743" y="1288869"/>
              <a:chExt cx="2067568" cy="1428204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3A252E5-B5CF-45DE-9C57-2B0384B8BC23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DE0946A-20AE-4A40-9D2A-A600AFBF97DB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C983FA6-B8AD-412A-BD1F-95E4FE7B651A}"/>
                  </a:ext>
                </a:extLst>
              </p:cNvPr>
              <p:cNvSpPr txBox="1"/>
              <p:nvPr/>
            </p:nvSpPr>
            <p:spPr>
              <a:xfrm>
                <a:off x="1609499" y="1293891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608D623-C965-424A-AA8B-51A465FA78D4}"/>
                </a:ext>
              </a:extLst>
            </p:cNvPr>
            <p:cNvSpPr txBox="1"/>
            <p:nvPr/>
          </p:nvSpPr>
          <p:spPr>
            <a:xfrm>
              <a:off x="301814" y="1392219"/>
              <a:ext cx="239374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onClick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D68B12DE-5B0A-46EB-AC90-3B80FD2B688D}"/>
              </a:ext>
            </a:extLst>
          </p:cNvPr>
          <p:cNvGrpSpPr/>
          <p:nvPr/>
        </p:nvGrpSpPr>
        <p:grpSpPr>
          <a:xfrm>
            <a:off x="5674172" y="5036487"/>
            <a:ext cx="2393748" cy="1428204"/>
            <a:chOff x="2529119" y="1003763"/>
            <a:chExt cx="2393748" cy="142820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764734E-F548-4343-B4E5-0828817870A5}"/>
                </a:ext>
              </a:extLst>
            </p:cNvPr>
            <p:cNvGrpSpPr/>
            <p:nvPr/>
          </p:nvGrpSpPr>
          <p:grpSpPr>
            <a:xfrm>
              <a:off x="2539947" y="1003763"/>
              <a:ext cx="1913995" cy="1428204"/>
              <a:chOff x="1262743" y="1288869"/>
              <a:chExt cx="1913995" cy="1428204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90F800D-D5D4-4736-B77B-A706F52E1D8A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720812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C7E3820E-72A2-4723-BB4A-137CD977FA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2743" y="1619794"/>
                <a:ext cx="172081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3ECEC0E-D651-4E28-A946-84296596B904}"/>
                  </a:ext>
                </a:extLst>
              </p:cNvPr>
              <p:cNvSpPr txBox="1"/>
              <p:nvPr/>
            </p:nvSpPr>
            <p:spPr>
              <a:xfrm>
                <a:off x="1455926" y="1301964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LoginRequest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AA943C-6A31-40D0-9638-D7C7284510FA}"/>
                </a:ext>
              </a:extLst>
            </p:cNvPr>
            <p:cNvSpPr txBox="1"/>
            <p:nvPr/>
          </p:nvSpPr>
          <p:spPr>
            <a:xfrm>
              <a:off x="2529119" y="1388671"/>
              <a:ext cx="2393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LoginRequest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Map&lt;String, String&gt; 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getParams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08C980D-5D4C-45D7-A11F-C73E612055C1}"/>
              </a:ext>
            </a:extLst>
          </p:cNvPr>
          <p:cNvGrpSpPr/>
          <p:nvPr/>
        </p:nvGrpSpPr>
        <p:grpSpPr>
          <a:xfrm>
            <a:off x="7546586" y="5036304"/>
            <a:ext cx="2393748" cy="1428204"/>
            <a:chOff x="2529119" y="1003763"/>
            <a:chExt cx="2393748" cy="142820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4C56A1FB-E7B2-4A9D-B79F-F4B5FE4A2AD2}"/>
                </a:ext>
              </a:extLst>
            </p:cNvPr>
            <p:cNvGrpSpPr/>
            <p:nvPr/>
          </p:nvGrpSpPr>
          <p:grpSpPr>
            <a:xfrm>
              <a:off x="2539946" y="1003763"/>
              <a:ext cx="2338211" cy="1428204"/>
              <a:chOff x="1262742" y="1288869"/>
              <a:chExt cx="2338211" cy="1428204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2D6282B-C3F1-4FFD-85C9-E45A93EBD4CE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720812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C4432D34-FCE3-4EB2-B0C1-31247C85C7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2742" y="1619794"/>
                <a:ext cx="17208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C9A0F3-9AF9-4AE9-B720-B7BACFB46BA9}"/>
                  </a:ext>
                </a:extLst>
              </p:cNvPr>
              <p:cNvSpPr txBox="1"/>
              <p:nvPr/>
            </p:nvSpPr>
            <p:spPr>
              <a:xfrm>
                <a:off x="1328944" y="1319927"/>
                <a:ext cx="22720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RegisterRequest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E0C6075-0069-4E26-893E-CCC149CD9837}"/>
                </a:ext>
              </a:extLst>
            </p:cNvPr>
            <p:cNvSpPr txBox="1"/>
            <p:nvPr/>
          </p:nvSpPr>
          <p:spPr>
            <a:xfrm>
              <a:off x="2529119" y="1388671"/>
              <a:ext cx="23937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RegisterRequest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Map&lt;String, String&gt; 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getParams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CED81E7-B58B-48D5-B9D4-BA67C251F5A0}"/>
              </a:ext>
            </a:extLst>
          </p:cNvPr>
          <p:cNvGrpSpPr/>
          <p:nvPr/>
        </p:nvGrpSpPr>
        <p:grpSpPr>
          <a:xfrm>
            <a:off x="5625428" y="3510154"/>
            <a:ext cx="1901440" cy="1803277"/>
            <a:chOff x="1835612" y="2737898"/>
            <a:chExt cx="1901440" cy="1803277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791CAD8-CAA3-4537-B69C-849C03539A46}"/>
                </a:ext>
              </a:extLst>
            </p:cNvPr>
            <p:cNvGrpSpPr/>
            <p:nvPr/>
          </p:nvGrpSpPr>
          <p:grpSpPr>
            <a:xfrm>
              <a:off x="1835612" y="2737898"/>
              <a:ext cx="1901440" cy="1428204"/>
              <a:chOff x="1262743" y="1288869"/>
              <a:chExt cx="1901440" cy="142820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1477D2EA-93FD-44F2-B6FD-1ED21C7480AB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2D088D57-4D60-4C21-8B27-53F4845B1494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9B4DFEA-7368-418A-A2E4-BC75C000D17E}"/>
                  </a:ext>
                </a:extLst>
              </p:cNvPr>
              <p:cNvSpPr txBox="1"/>
              <p:nvPr/>
            </p:nvSpPr>
            <p:spPr>
              <a:xfrm>
                <a:off x="1443371" y="1291038"/>
                <a:ext cx="17208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REGISTER</a:t>
                </a:r>
                <a:endParaRPr lang="ko-KR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EF9EF7F-DC89-4542-B944-FEC41284D8FE}"/>
                </a:ext>
              </a:extLst>
            </p:cNvPr>
            <p:cNvSpPr txBox="1"/>
            <p:nvPr/>
          </p:nvSpPr>
          <p:spPr>
            <a:xfrm>
              <a:off x="1869686" y="3094625"/>
              <a:ext cx="132208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Responser.Listener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&lt;String&gt;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OnResponse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D6F0300-6C91-43CD-A7C6-E9A8356E0DCA}"/>
              </a:ext>
            </a:extLst>
          </p:cNvPr>
          <p:cNvGrpSpPr/>
          <p:nvPr/>
        </p:nvGrpSpPr>
        <p:grpSpPr>
          <a:xfrm>
            <a:off x="2079483" y="1844867"/>
            <a:ext cx="1720812" cy="1428204"/>
            <a:chOff x="1223065" y="1288869"/>
            <a:chExt cx="1720812" cy="1428204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CD036776-8433-4C4A-9FA9-49F73BD830AD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4898825C-5B23-4AB6-85D0-1ABA112C8D46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AE6A503-5AA0-48EB-A65B-5D7A65BFB014}"/>
                </a:ext>
              </a:extLst>
            </p:cNvPr>
            <p:cNvSpPr txBox="1"/>
            <p:nvPr/>
          </p:nvSpPr>
          <p:spPr>
            <a:xfrm>
              <a:off x="1223065" y="1307913"/>
              <a:ext cx="17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TabPagerAdapter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A9E691C-5C36-4A46-B059-46D271AAA2B7}"/>
              </a:ext>
            </a:extLst>
          </p:cNvPr>
          <p:cNvGrpSpPr/>
          <p:nvPr/>
        </p:nvGrpSpPr>
        <p:grpSpPr>
          <a:xfrm>
            <a:off x="1563712" y="3422561"/>
            <a:ext cx="1786781" cy="1428204"/>
            <a:chOff x="1262743" y="1288869"/>
            <a:chExt cx="1786781" cy="1428204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3356563-48ED-461C-A78F-4AAB25A0724C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9411A0F-924E-47CA-8A46-2FB6AF2FAF94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2BEA654-CA62-4A2D-A4A7-E21CA21CFFE6}"/>
                </a:ext>
              </a:extLst>
            </p:cNvPr>
            <p:cNvSpPr txBox="1"/>
            <p:nvPr/>
          </p:nvSpPr>
          <p:spPr>
            <a:xfrm>
              <a:off x="1328712" y="1289892"/>
              <a:ext cx="17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FragmentTwo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40299C5-38B1-4CB0-A241-5095EADA1828}"/>
              </a:ext>
            </a:extLst>
          </p:cNvPr>
          <p:cNvGrpSpPr/>
          <p:nvPr/>
        </p:nvGrpSpPr>
        <p:grpSpPr>
          <a:xfrm>
            <a:off x="2981191" y="3419298"/>
            <a:ext cx="1720812" cy="1428204"/>
            <a:chOff x="1223065" y="1288869"/>
            <a:chExt cx="1720812" cy="142820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36AFBEA-13A2-4FBD-8064-86B26DFFD653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2D39A3FC-0201-4C5D-B513-806D576A9DDC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5E5755D-E131-44D9-8F1D-6777511B2B95}"/>
                </a:ext>
              </a:extLst>
            </p:cNvPr>
            <p:cNvSpPr txBox="1"/>
            <p:nvPr/>
          </p:nvSpPr>
          <p:spPr>
            <a:xfrm>
              <a:off x="1223065" y="1307913"/>
              <a:ext cx="17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FragmentOne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B907A69C-2D01-4049-B4E8-23A0AB36F3A1}"/>
              </a:ext>
            </a:extLst>
          </p:cNvPr>
          <p:cNvGrpSpPr/>
          <p:nvPr/>
        </p:nvGrpSpPr>
        <p:grpSpPr>
          <a:xfrm>
            <a:off x="3382614" y="5036304"/>
            <a:ext cx="1720812" cy="1428204"/>
            <a:chOff x="1223065" y="1288869"/>
            <a:chExt cx="1720812" cy="1428204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81F33D29-E65F-4342-A8B6-C792887068E6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9E62206-8EC3-4725-B9E0-80EA675021E1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C7B4FD2-1C77-4B2F-AC68-9880E27D8AEA}"/>
                </a:ext>
              </a:extLst>
            </p:cNvPr>
            <p:cNvSpPr txBox="1"/>
            <p:nvPr/>
          </p:nvSpPr>
          <p:spPr>
            <a:xfrm>
              <a:off x="1223065" y="1307913"/>
              <a:ext cx="172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Video_IT</a:t>
              </a:r>
              <a:endParaRPr lang="ko-KR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961922-44F2-4312-BEF6-F460037E0FFF}"/>
              </a:ext>
            </a:extLst>
          </p:cNvPr>
          <p:cNvSpPr txBox="1"/>
          <p:nvPr/>
        </p:nvSpPr>
        <p:spPr>
          <a:xfrm>
            <a:off x="2119161" y="2224091"/>
            <a:ext cx="1408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#</a:t>
            </a: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onCreate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(Bundle):void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</a:t>
            </a:r>
            <a:r>
              <a:rPr lang="ko-KR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etOnClickListener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2E9CAB3-B2F4-462F-A2FD-A69AEFB64BA0}"/>
              </a:ext>
            </a:extLst>
          </p:cNvPr>
          <p:cNvGrpSpPr/>
          <p:nvPr/>
        </p:nvGrpSpPr>
        <p:grpSpPr>
          <a:xfrm>
            <a:off x="6283874" y="1862188"/>
            <a:ext cx="1790360" cy="1710056"/>
            <a:chOff x="5680211" y="1894455"/>
            <a:chExt cx="1790360" cy="1710056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ED52B93-784C-469C-8096-F8BAC71F98B3}"/>
                </a:ext>
              </a:extLst>
            </p:cNvPr>
            <p:cNvGrpSpPr/>
            <p:nvPr/>
          </p:nvGrpSpPr>
          <p:grpSpPr>
            <a:xfrm>
              <a:off x="5680211" y="1894455"/>
              <a:ext cx="1790360" cy="1428204"/>
              <a:chOff x="1262743" y="1288869"/>
              <a:chExt cx="1790360" cy="142820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B5B9CE4-DFA8-46EA-98F7-D5551303BA25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6851392-DAB2-4E5F-8FC0-FD83935EECD4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1CE140-7EC6-4644-A0DA-956F82DECE2D}"/>
                  </a:ext>
                </a:extLst>
              </p:cNvPr>
              <p:cNvSpPr txBox="1"/>
              <p:nvPr/>
            </p:nvSpPr>
            <p:spPr>
              <a:xfrm>
                <a:off x="1332291" y="1312118"/>
                <a:ext cx="17208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Member_INSTA</a:t>
                </a:r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10CD032-6574-4FB8-9B83-30F4AED50EDC}"/>
                </a:ext>
              </a:extLst>
            </p:cNvPr>
            <p:cNvSpPr txBox="1"/>
            <p:nvPr/>
          </p:nvSpPr>
          <p:spPr>
            <a:xfrm>
              <a:off x="5699731" y="2296461"/>
              <a:ext cx="1408672" cy="1308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s</a:t>
              </a:r>
              <a:r>
                <a:rPr lang="ko-KR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etOnClickListener</a:t>
              </a:r>
              <a:r>
                <a:rPr lang="en-US" altLang="ko-KR" sz="7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()</a:t>
              </a: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Recyclerview.setLayoutManager</a:t>
              </a:r>
              <a:endParaRPr lang="en-US" altLang="ko-KR" sz="7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en-US" altLang="ko-KR" sz="7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ko-KR" sz="4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B54336C-12F9-4D66-8198-ACA94CBF5209}"/>
              </a:ext>
            </a:extLst>
          </p:cNvPr>
          <p:cNvCxnSpPr>
            <a:endCxn id="28" idx="1"/>
          </p:cNvCxnSpPr>
          <p:nvPr/>
        </p:nvCxnSpPr>
        <p:spPr>
          <a:xfrm>
            <a:off x="3437317" y="968640"/>
            <a:ext cx="1114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3C08B7C-4F63-4718-8513-2CD8405A801B}"/>
              </a:ext>
            </a:extLst>
          </p:cNvPr>
          <p:cNvCxnSpPr/>
          <p:nvPr/>
        </p:nvCxnSpPr>
        <p:spPr>
          <a:xfrm flipH="1">
            <a:off x="5583858" y="1675326"/>
            <a:ext cx="180628" cy="1868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DFEA4F8-57DF-4131-B8CD-39F994AC60EC}"/>
              </a:ext>
            </a:extLst>
          </p:cNvPr>
          <p:cNvCxnSpPr/>
          <p:nvPr/>
        </p:nvCxnSpPr>
        <p:spPr>
          <a:xfrm>
            <a:off x="5905335" y="3351879"/>
            <a:ext cx="314022" cy="155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8B6F173E-48BF-4DB2-8B06-AED9DD78C2D5}"/>
              </a:ext>
            </a:extLst>
          </p:cNvPr>
          <p:cNvCxnSpPr/>
          <p:nvPr/>
        </p:nvCxnSpPr>
        <p:spPr>
          <a:xfrm flipV="1">
            <a:off x="5674172" y="1682742"/>
            <a:ext cx="1917096" cy="17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8AA8FA46-4340-4C33-B53C-990B1D11A137}"/>
              </a:ext>
            </a:extLst>
          </p:cNvPr>
          <p:cNvCxnSpPr/>
          <p:nvPr/>
        </p:nvCxnSpPr>
        <p:spPr>
          <a:xfrm flipV="1">
            <a:off x="7582560" y="1471672"/>
            <a:ext cx="349973" cy="2088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F631527-6362-45A9-8657-4006D3133AE4}"/>
              </a:ext>
            </a:extLst>
          </p:cNvPr>
          <p:cNvCxnSpPr/>
          <p:nvPr/>
        </p:nvCxnSpPr>
        <p:spPr>
          <a:xfrm flipH="1">
            <a:off x="7122123" y="1675325"/>
            <a:ext cx="1636690" cy="1695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858A692E-C5C6-42E1-B368-574BCB819818}"/>
              </a:ext>
            </a:extLst>
          </p:cNvPr>
          <p:cNvCxnSpPr/>
          <p:nvPr/>
        </p:nvCxnSpPr>
        <p:spPr>
          <a:xfrm>
            <a:off x="8899490" y="1650440"/>
            <a:ext cx="0" cy="2594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D06BB340-B7D2-4595-8593-A240FFC5112B}"/>
              </a:ext>
            </a:extLst>
          </p:cNvPr>
          <p:cNvCxnSpPr/>
          <p:nvPr/>
        </p:nvCxnSpPr>
        <p:spPr>
          <a:xfrm>
            <a:off x="9462198" y="1663116"/>
            <a:ext cx="361740" cy="165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EC23A2F-38AD-41B5-BCD9-6F7626AB54BC}"/>
              </a:ext>
            </a:extLst>
          </p:cNvPr>
          <p:cNvCxnSpPr/>
          <p:nvPr/>
        </p:nvCxnSpPr>
        <p:spPr>
          <a:xfrm flipH="1">
            <a:off x="2962796" y="1650441"/>
            <a:ext cx="1621029" cy="19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98B1BB0A-E3CB-4249-BF8B-DB9CA4D56603}"/>
              </a:ext>
            </a:extLst>
          </p:cNvPr>
          <p:cNvCxnSpPr>
            <a:endCxn id="94" idx="0"/>
          </p:cNvCxnSpPr>
          <p:nvPr/>
        </p:nvCxnSpPr>
        <p:spPr>
          <a:xfrm flipH="1">
            <a:off x="2490086" y="3273072"/>
            <a:ext cx="68894" cy="150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44693F14-C3B3-4E2D-8B5A-D5144B3C59A7}"/>
              </a:ext>
            </a:extLst>
          </p:cNvPr>
          <p:cNvCxnSpPr/>
          <p:nvPr/>
        </p:nvCxnSpPr>
        <p:spPr>
          <a:xfrm>
            <a:off x="3222172" y="3273072"/>
            <a:ext cx="215145" cy="146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09740666-8149-4C52-9EC5-8C1D12FC7942}"/>
              </a:ext>
            </a:extLst>
          </p:cNvPr>
          <p:cNvCxnSpPr>
            <a:stCxn id="96" idx="2"/>
          </p:cNvCxnSpPr>
          <p:nvPr/>
        </p:nvCxnSpPr>
        <p:spPr>
          <a:xfrm>
            <a:off x="3713201" y="4847502"/>
            <a:ext cx="11388" cy="191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63E8F0E-AA5B-4A06-B272-81362BFDCAE4}"/>
              </a:ext>
            </a:extLst>
          </p:cNvPr>
          <p:cNvSpPr txBox="1"/>
          <p:nvPr/>
        </p:nvSpPr>
        <p:spPr>
          <a:xfrm>
            <a:off x="3028793" y="3780314"/>
            <a:ext cx="1408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onCreateView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(View)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setOnClickListener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();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47CEFD9-003F-4BA0-B890-FE50395E6B3F}"/>
              </a:ext>
            </a:extLst>
          </p:cNvPr>
          <p:cNvSpPr txBox="1"/>
          <p:nvPr/>
        </p:nvSpPr>
        <p:spPr>
          <a:xfrm>
            <a:off x="1583530" y="3781826"/>
            <a:ext cx="1408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onCreateView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(View)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D9775C1-50E5-49A4-AE1F-17266518104A}"/>
              </a:ext>
            </a:extLst>
          </p:cNvPr>
          <p:cNvGrpSpPr/>
          <p:nvPr/>
        </p:nvGrpSpPr>
        <p:grpSpPr>
          <a:xfrm>
            <a:off x="1524799" y="5000256"/>
            <a:ext cx="965288" cy="878030"/>
            <a:chOff x="1223065" y="1288869"/>
            <a:chExt cx="1639579" cy="1428204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A8BF29A-B5C3-48DA-AFCD-A68F074D026C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CB7E6C73-1DAE-43BF-B011-325B90D82FC3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D24D827-6B47-42F3-AE22-90F66B2E2887}"/>
                </a:ext>
              </a:extLst>
            </p:cNvPr>
            <p:cNvSpPr txBox="1"/>
            <p:nvPr/>
          </p:nvSpPr>
          <p:spPr>
            <a:xfrm>
              <a:off x="1223065" y="1307913"/>
              <a:ext cx="1639579" cy="600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latin typeface="Arial" panose="020B0604020202020204" pitchFamily="34" charset="0"/>
                  <a:cs typeface="Arial" panose="020B0604020202020204" pitchFamily="34" charset="0"/>
                </a:rPr>
                <a:t>Video_Category</a:t>
              </a:r>
              <a:endParaRPr lang="ko-KR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29C88E4-E7A7-4369-8EC8-80FEA2864489}"/>
              </a:ext>
            </a:extLst>
          </p:cNvPr>
          <p:cNvGrpSpPr/>
          <p:nvPr/>
        </p:nvGrpSpPr>
        <p:grpSpPr>
          <a:xfrm>
            <a:off x="2441052" y="5013383"/>
            <a:ext cx="965288" cy="878030"/>
            <a:chOff x="1223065" y="1288869"/>
            <a:chExt cx="1639579" cy="1428204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B9DB8C1C-09CE-47DF-8213-0D3132BE46D5}"/>
                </a:ext>
              </a:extLst>
            </p:cNvPr>
            <p:cNvSpPr/>
            <p:nvPr/>
          </p:nvSpPr>
          <p:spPr>
            <a:xfrm>
              <a:off x="1262743" y="1288869"/>
              <a:ext cx="1384663" cy="14282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7E6CB9CE-8460-4CE5-B672-C4E948EB44B2}"/>
                </a:ext>
              </a:extLst>
            </p:cNvPr>
            <p:cNvCxnSpPr/>
            <p:nvPr/>
          </p:nvCxnSpPr>
          <p:spPr>
            <a:xfrm>
              <a:off x="1262743" y="1619794"/>
              <a:ext cx="13846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649D76C-02E1-4C2E-BF35-489D22227222}"/>
                </a:ext>
              </a:extLst>
            </p:cNvPr>
            <p:cNvSpPr txBox="1"/>
            <p:nvPr/>
          </p:nvSpPr>
          <p:spPr>
            <a:xfrm>
              <a:off x="1223065" y="1307913"/>
              <a:ext cx="1639579" cy="350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CategoryAdapter</a:t>
              </a:r>
              <a:endParaRPr lang="ko-KR" alt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D77A4D18-74D9-4C08-884A-A5BB734409AF}"/>
              </a:ext>
            </a:extLst>
          </p:cNvPr>
          <p:cNvSpPr txBox="1"/>
          <p:nvPr/>
        </p:nvSpPr>
        <p:spPr>
          <a:xfrm>
            <a:off x="3420394" y="5427611"/>
            <a:ext cx="1799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#</a:t>
            </a: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onCreate</a:t>
            </a:r>
            <a:r>
              <a:rPr lang="en-US" altLang="ko-KR" sz="800" dirty="0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(Bundle):void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err="1">
                <a:solidFill>
                  <a:srgbClr val="000000"/>
                </a:solidFill>
                <a:latin typeface="Arial" panose="020B0604020202020204" pitchFamily="34" charset="0"/>
                <a:ea typeface="굴림체" panose="020B0609000101010101" pitchFamily="49" charset="-127"/>
                <a:cs typeface="Arial" panose="020B0604020202020204" pitchFamily="34" charset="0"/>
              </a:rPr>
              <a:t>Recyclerview.setLayoutManager</a:t>
            </a:r>
            <a:endParaRPr lang="en-US" altLang="ko-KR" sz="800" dirty="0">
              <a:solidFill>
                <a:srgbClr val="000000"/>
              </a:solidFill>
              <a:latin typeface="Arial" panose="020B0604020202020204" pitchFamily="34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907F9E8-AF1A-4AE2-B3CD-7C9D730BA850}"/>
              </a:ext>
            </a:extLst>
          </p:cNvPr>
          <p:cNvSpPr txBox="1"/>
          <p:nvPr/>
        </p:nvSpPr>
        <p:spPr>
          <a:xfrm>
            <a:off x="1515025" y="5228957"/>
            <a:ext cx="1138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getTean_name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getTitle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getUrl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getCategory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82F041-3EE1-4B89-8E63-2077DC79A1DF}"/>
              </a:ext>
            </a:extLst>
          </p:cNvPr>
          <p:cNvSpPr txBox="1"/>
          <p:nvPr/>
        </p:nvSpPr>
        <p:spPr>
          <a:xfrm>
            <a:off x="2411530" y="5230748"/>
            <a:ext cx="1138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omBindViewHolder</a:t>
            </a: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getItemCount</a:t>
            </a:r>
            <a:r>
              <a:rPr lang="en-US" altLang="ko-KR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err="1">
                <a:latin typeface="Arial" panose="020B0604020202020204" pitchFamily="34" charset="0"/>
                <a:cs typeface="Arial" panose="020B0604020202020204" pitchFamily="34" charset="0"/>
              </a:rPr>
              <a:t>setItem</a:t>
            </a:r>
            <a:r>
              <a:rPr lang="en-US" altLang="ko-KR" sz="7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C6D68758-6668-45D7-A71E-066BB453161C}"/>
              </a:ext>
            </a:extLst>
          </p:cNvPr>
          <p:cNvCxnSpPr/>
          <p:nvPr/>
        </p:nvCxnSpPr>
        <p:spPr>
          <a:xfrm flipV="1">
            <a:off x="5307916" y="3312192"/>
            <a:ext cx="0" cy="202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6E236B7B-CD12-422C-A6BC-5878EA6AE855}"/>
              </a:ext>
            </a:extLst>
          </p:cNvPr>
          <p:cNvCxnSpPr/>
          <p:nvPr/>
        </p:nvCxnSpPr>
        <p:spPr>
          <a:xfrm>
            <a:off x="5307916" y="5340238"/>
            <a:ext cx="366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C6DCA974-4428-44C9-8FED-8954CD9F59DA}"/>
              </a:ext>
            </a:extLst>
          </p:cNvPr>
          <p:cNvCxnSpPr>
            <a:endCxn id="54" idx="2"/>
          </p:cNvCxnSpPr>
          <p:nvPr/>
        </p:nvCxnSpPr>
        <p:spPr>
          <a:xfrm>
            <a:off x="9900208" y="3273071"/>
            <a:ext cx="0" cy="868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4F18D6BF-FDD3-470C-A5CF-F4E413504B57}"/>
              </a:ext>
            </a:extLst>
          </p:cNvPr>
          <p:cNvCxnSpPr>
            <a:stCxn id="138" idx="2"/>
          </p:cNvCxnSpPr>
          <p:nvPr/>
        </p:nvCxnSpPr>
        <p:spPr>
          <a:xfrm rot="16200000" flipH="1">
            <a:off x="3040651" y="5722779"/>
            <a:ext cx="228033" cy="565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3CB86929-3C02-48BC-B50A-9EB6E40876D0}"/>
              </a:ext>
            </a:extLst>
          </p:cNvPr>
          <p:cNvCxnSpPr>
            <a:stCxn id="134" idx="2"/>
            <a:endCxn id="138" idx="2"/>
          </p:cNvCxnSpPr>
          <p:nvPr/>
        </p:nvCxnSpPr>
        <p:spPr>
          <a:xfrm rot="16200000" flipH="1">
            <a:off x="2407327" y="5426723"/>
            <a:ext cx="13127" cy="916253"/>
          </a:xfrm>
          <a:prstGeom prst="bentConnector3">
            <a:avLst>
              <a:gd name="adj1" fmla="val 184144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45740E0-F8A3-4587-B15A-7D2CDDA87BA8}"/>
              </a:ext>
            </a:extLst>
          </p:cNvPr>
          <p:cNvCxnSpPr/>
          <p:nvPr/>
        </p:nvCxnSpPr>
        <p:spPr>
          <a:xfrm>
            <a:off x="4754527" y="3359956"/>
            <a:ext cx="0" cy="156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33ECBF8-B204-49D8-99AD-9DACB78DFB29}"/>
              </a:ext>
            </a:extLst>
          </p:cNvPr>
          <p:cNvGrpSpPr/>
          <p:nvPr/>
        </p:nvGrpSpPr>
        <p:grpSpPr>
          <a:xfrm>
            <a:off x="7472880" y="3376045"/>
            <a:ext cx="1790360" cy="1428204"/>
            <a:chOff x="5680211" y="1894455"/>
            <a:chExt cx="1790360" cy="1428204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F3ED3BDD-3328-457C-B6E8-047594285A5E}"/>
                </a:ext>
              </a:extLst>
            </p:cNvPr>
            <p:cNvGrpSpPr/>
            <p:nvPr/>
          </p:nvGrpSpPr>
          <p:grpSpPr>
            <a:xfrm>
              <a:off x="5680211" y="1894455"/>
              <a:ext cx="1790360" cy="1428204"/>
              <a:chOff x="1262743" y="1288869"/>
              <a:chExt cx="1790360" cy="1428204"/>
            </a:xfrm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31D7B25C-08CF-4ABB-83AD-6807EC0B43B2}"/>
                  </a:ext>
                </a:extLst>
              </p:cNvPr>
              <p:cNvSpPr/>
              <p:nvPr/>
            </p:nvSpPr>
            <p:spPr>
              <a:xfrm>
                <a:off x="1262743" y="1288869"/>
                <a:ext cx="1384663" cy="1428204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5" name="직선 연결선 144">
                <a:extLst>
                  <a:ext uri="{FF2B5EF4-FFF2-40B4-BE49-F238E27FC236}">
                    <a16:creationId xmlns:a16="http://schemas.microsoft.com/office/drawing/2014/main" id="{46C63A0C-3A48-464A-AA44-F4DFBC485BB4}"/>
                  </a:ext>
                </a:extLst>
              </p:cNvPr>
              <p:cNvCxnSpPr/>
              <p:nvPr/>
            </p:nvCxnSpPr>
            <p:spPr>
              <a:xfrm>
                <a:off x="1262743" y="1619794"/>
                <a:ext cx="138466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05750A8-8D4B-499F-8B94-57293B38ADBE}"/>
                  </a:ext>
                </a:extLst>
              </p:cNvPr>
              <p:cNvSpPr txBox="1"/>
              <p:nvPr/>
            </p:nvSpPr>
            <p:spPr>
              <a:xfrm>
                <a:off x="1332291" y="1312118"/>
                <a:ext cx="172081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2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Member_VIDEO</a:t>
                </a:r>
                <a:endParaRPr lang="ko-KR" alt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FCB65B5-1725-4D83-82DD-9CF4D7262486}"/>
                </a:ext>
              </a:extLst>
            </p:cNvPr>
            <p:cNvSpPr txBox="1"/>
            <p:nvPr/>
          </p:nvSpPr>
          <p:spPr>
            <a:xfrm>
              <a:off x="5699731" y="2296461"/>
              <a:ext cx="1408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#</a:t>
              </a:r>
              <a:r>
                <a:rPr lang="en-US" altLang="ko-KR" sz="800" dirty="0" err="1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onCreate</a:t>
              </a:r>
              <a:r>
                <a:rPr lang="en-US" altLang="ko-KR" sz="800" dirty="0">
                  <a:solidFill>
                    <a:srgbClr val="000000"/>
                  </a:solidFill>
                  <a:latin typeface="Arial" panose="020B0604020202020204" pitchFamily="34" charset="0"/>
                  <a:ea typeface="굴림체" panose="020B0609000101010101" pitchFamily="49" charset="-127"/>
                  <a:cs typeface="Arial" panose="020B0604020202020204" pitchFamily="34" charset="0"/>
                </a:rPr>
                <a:t>(Bundle):void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onInitializationSuccess</a:t>
              </a:r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onInitializationFailure</a:t>
              </a:r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onClick</a:t>
              </a:r>
              <a:r>
                <a:rPr lang="en-US" altLang="ko-KR" sz="800" dirty="0"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  <a:endParaRPr lang="ko-KR" altLang="ko-KR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E4B2A18-55E4-42DB-9C34-56413ADC20B4}"/>
              </a:ext>
            </a:extLst>
          </p:cNvPr>
          <p:cNvCxnSpPr>
            <a:cxnSpLocks/>
          </p:cNvCxnSpPr>
          <p:nvPr/>
        </p:nvCxnSpPr>
        <p:spPr>
          <a:xfrm flipH="1">
            <a:off x="7698006" y="1210940"/>
            <a:ext cx="20136" cy="2164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553389FA-EA9D-4D30-9D44-40C97BD9FD9D}"/>
              </a:ext>
            </a:extLst>
          </p:cNvPr>
          <p:cNvCxnSpPr/>
          <p:nvPr/>
        </p:nvCxnSpPr>
        <p:spPr>
          <a:xfrm>
            <a:off x="7725347" y="1217622"/>
            <a:ext cx="206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4768A68F-0608-4B6C-B2BB-611FFCAF7955}"/>
              </a:ext>
            </a:extLst>
          </p:cNvPr>
          <p:cNvCxnSpPr/>
          <p:nvPr/>
        </p:nvCxnSpPr>
        <p:spPr>
          <a:xfrm>
            <a:off x="7007731" y="4857532"/>
            <a:ext cx="924029" cy="142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63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64565" y="1697404"/>
            <a:ext cx="3344779" cy="3344779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kern="0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9590" y="5209774"/>
            <a:ext cx="3344779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Project1. Network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우분투 리눅스를 이용한 가상 네트워크 구성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362345" y="1697404"/>
            <a:ext cx="3344779" cy="3344779"/>
            <a:chOff x="970965" y="2154604"/>
            <a:chExt cx="3344779" cy="3344779"/>
          </a:xfrm>
        </p:grpSpPr>
        <p:sp>
          <p:nvSpPr>
            <p:cNvPr id="15" name="직사각형 1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3854559" y="5209774"/>
            <a:ext cx="4428623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Project2. Web Application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PHP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활용한 그룹 나누기 웹페이지 제작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8160125" y="1697404"/>
            <a:ext cx="3344779" cy="3344779"/>
            <a:chOff x="970965" y="2154604"/>
            <a:chExt cx="3344779" cy="3344779"/>
          </a:xfrm>
        </p:grpSpPr>
        <p:sp>
          <p:nvSpPr>
            <p:cNvPr id="20" name="직사각형 19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7476913" y="5209774"/>
            <a:ext cx="473120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3. </a:t>
            </a:r>
            <a:r>
              <a:rPr lang="en-US" altLang="ko-KR" sz="1600" b="1" dirty="0" err="1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LoRa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통신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LoRa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무선통신을 활용한 스마트 팩토리 대시보드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00D39B-2414-4334-B073-714AA3707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53" y="1864995"/>
            <a:ext cx="2964599" cy="30118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F984B2-FA34-4A8D-BF95-3EC67DE1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33" y="1864995"/>
            <a:ext cx="2964599" cy="30118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78B6A1-472E-4872-BFA8-D67C94ED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396" y="1864995"/>
            <a:ext cx="2972240" cy="301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5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6FB60D-028C-43FA-8D7E-5795CBF5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446" y="1003051"/>
            <a:ext cx="8358250" cy="5362019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919164-EE1D-464D-9C1C-34016666E20E}"/>
              </a:ext>
            </a:extLst>
          </p:cNvPr>
          <p:cNvSpPr txBox="1">
            <a:spLocks/>
          </p:cNvSpPr>
          <p:nvPr/>
        </p:nvSpPr>
        <p:spPr>
          <a:xfrm>
            <a:off x="-3243357" y="393033"/>
            <a:ext cx="12192000" cy="38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브로슈어 제작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디자이너 에게 의뢰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140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C3B14E-D572-4AD4-BA4A-5E3AAE2B9E83}"/>
              </a:ext>
            </a:extLst>
          </p:cNvPr>
          <p:cNvSpPr txBox="1"/>
          <p:nvPr/>
        </p:nvSpPr>
        <p:spPr>
          <a:xfrm>
            <a:off x="2099352" y="2767280"/>
            <a:ext cx="79932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chemeClr val="accent1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Thank you</a:t>
            </a:r>
            <a:endParaRPr lang="ko-KR" altLang="en-US" sz="8000" dirty="0">
              <a:solidFill>
                <a:schemeClr val="accent1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80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7AABEA-A16E-4A3E-81D2-0E489541CF0E}"/>
              </a:ext>
            </a:extLst>
          </p:cNvPr>
          <p:cNvGrpSpPr/>
          <p:nvPr/>
        </p:nvGrpSpPr>
        <p:grpSpPr>
          <a:xfrm>
            <a:off x="564565" y="1697404"/>
            <a:ext cx="3344779" cy="3344779"/>
            <a:chOff x="970965" y="2154604"/>
            <a:chExt cx="3344779" cy="334477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E85814-CF4D-4062-B997-C7C844F8BAE5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B5D23BF-C73C-4640-9C83-BD3875C87CBA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8F3AF1B-60BE-4D2D-BA23-888A2B5A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54" y="1863890"/>
            <a:ext cx="2964599" cy="3011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A28DB5-04B2-4BE8-84D1-A2B49E0551FD}"/>
              </a:ext>
            </a:extLst>
          </p:cNvPr>
          <p:cNvSpPr txBox="1"/>
          <p:nvPr/>
        </p:nvSpPr>
        <p:spPr>
          <a:xfrm>
            <a:off x="4280262" y="2898122"/>
            <a:ext cx="606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1. Network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796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171B17-8165-4620-B93D-DD7D41513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80" y="487041"/>
            <a:ext cx="12192000" cy="768085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Network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05462-14B0-4009-B6C4-20D7D33D2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467864" y="1227363"/>
            <a:ext cx="12192000" cy="38404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우분투를 이용하여 구현한 가상 네트워크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B9B38-5903-4C26-BB1B-8BD03A86AC09}"/>
              </a:ext>
            </a:extLst>
          </p:cNvPr>
          <p:cNvSpPr txBox="1"/>
          <p:nvPr/>
        </p:nvSpPr>
        <p:spPr>
          <a:xfrm>
            <a:off x="487680" y="1964858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라우터로 연결된 소규모 네트워크를 구성하고 인터넷의 각종 서버를 구축하여 네트워크 동작을 확인</a:t>
            </a:r>
            <a:r>
              <a:rPr lang="ko-KR" altLang="en-US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합니다</a:t>
            </a:r>
            <a:r>
              <a:rPr lang="en-US" altLang="ko-KR" kern="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1ADFF9-4D28-4035-9238-CCF96BCF856B}"/>
              </a:ext>
            </a:extLst>
          </p:cNvPr>
          <p:cNvSpPr/>
          <p:nvPr/>
        </p:nvSpPr>
        <p:spPr>
          <a:xfrm>
            <a:off x="2112691" y="2772932"/>
            <a:ext cx="8103777" cy="2857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| </a:t>
            </a:r>
            <a:r>
              <a:rPr lang="ko-KR" altLang="en-US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구성 서버</a:t>
            </a: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우분투 </a:t>
            </a:r>
            <a:r>
              <a:rPr lang="en-US" altLang="ko-KR" sz="2400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16.04) | </a:t>
            </a:r>
          </a:p>
          <a:p>
            <a:pPr algn="ctr">
              <a:lnSpc>
                <a:spcPct val="16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FTP </a:t>
            </a:r>
            <a:r>
              <a:rPr lang="ko-KR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서버</a:t>
            </a: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vsftpd</a:t>
            </a: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)</a:t>
            </a:r>
          </a:p>
          <a:p>
            <a:pPr algn="ctr">
              <a:lnSpc>
                <a:spcPct val="16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DNS</a:t>
            </a:r>
            <a:r>
              <a:rPr lang="ko-KR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서버</a:t>
            </a: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 (bind9)</a:t>
            </a:r>
          </a:p>
          <a:p>
            <a:pPr algn="ctr">
              <a:lnSpc>
                <a:spcPct val="160000"/>
              </a:lnSpc>
            </a:pPr>
            <a:r>
              <a:rPr lang="en-US" altLang="ko-KR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Web </a:t>
            </a:r>
            <a:r>
              <a:rPr lang="ko-KR" altLang="en-US" dirty="0">
                <a:solidFill>
                  <a:srgbClr val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서버</a:t>
            </a:r>
            <a:endParaRPr lang="ko-KR" altLang="ko-KR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anose="020B0600000101010101" pitchFamily="50" charset="-127"/>
            </a:endParaRPr>
          </a:p>
          <a:p>
            <a:pPr algn="ctr">
              <a:lnSpc>
                <a:spcPct val="160000"/>
              </a:lnSpc>
            </a:pPr>
            <a:r>
              <a:rPr lang="en-US" altLang="ko-KR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Mail </a:t>
            </a:r>
            <a:r>
              <a:rPr lang="ko-KR" altLang="en-US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서버</a:t>
            </a:r>
            <a:endParaRPr lang="en-US" altLang="ko-KR" dirty="0">
              <a:solidFill>
                <a:srgbClr val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굴림" panose="020B0600000101010101" pitchFamily="50" charset="-127"/>
            </a:endParaRPr>
          </a:p>
          <a:p>
            <a:pPr algn="ctr">
              <a:lnSpc>
                <a:spcPct val="160000"/>
              </a:lnSpc>
            </a:pPr>
            <a:r>
              <a:rPr lang="ko-KR" altLang="en-US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라우터</a:t>
            </a:r>
            <a:r>
              <a:rPr lang="en-US" altLang="ko-KR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우분투</a:t>
            </a:r>
            <a:r>
              <a:rPr lang="en-US" altLang="ko-KR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)</a:t>
            </a:r>
            <a:r>
              <a:rPr lang="ko-KR" altLang="en-US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: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vyos</a:t>
            </a:r>
            <a:r>
              <a:rPr lang="ko-KR" altLang="en-US" dirty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굴림" panose="020B0600000101010101" pitchFamily="50" charset="-127"/>
              </a:rPr>
              <a:t> </a:t>
            </a:r>
            <a:endParaRPr lang="ko-KR" altLang="ko-KR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602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sosceles Triangle 5">
            <a:extLst>
              <a:ext uri="{FF2B5EF4-FFF2-40B4-BE49-F238E27FC236}">
                <a16:creationId xmlns:a16="http://schemas.microsoft.com/office/drawing/2014/main" id="{F1B553A1-948B-42A8-8FAB-78A9427F6EEF}"/>
              </a:ext>
            </a:extLst>
          </p:cNvPr>
          <p:cNvSpPr/>
          <p:nvPr/>
        </p:nvSpPr>
        <p:spPr>
          <a:xfrm rot="10800000">
            <a:off x="4503083" y="2685829"/>
            <a:ext cx="2862693" cy="2467839"/>
          </a:xfrm>
          <a:prstGeom prst="triangle">
            <a:avLst/>
          </a:prstGeom>
          <a:solidFill>
            <a:schemeClr val="accent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Isosceles Triangle 4">
            <a:extLst>
              <a:ext uri="{FF2B5EF4-FFF2-40B4-BE49-F238E27FC236}">
                <a16:creationId xmlns:a16="http://schemas.microsoft.com/office/drawing/2014/main" id="{572452A2-FE59-489B-B92D-32DDB706ECFF}"/>
              </a:ext>
            </a:extLst>
          </p:cNvPr>
          <p:cNvSpPr/>
          <p:nvPr/>
        </p:nvSpPr>
        <p:spPr>
          <a:xfrm>
            <a:off x="4503083" y="2195081"/>
            <a:ext cx="2862693" cy="2467839"/>
          </a:xfrm>
          <a:prstGeom prst="triangl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D828FD5D-424C-4E58-AB2B-B9ED61D392AF}"/>
              </a:ext>
            </a:extLst>
          </p:cNvPr>
          <p:cNvSpPr/>
          <p:nvPr/>
        </p:nvSpPr>
        <p:spPr>
          <a:xfrm>
            <a:off x="5415113" y="1675765"/>
            <a:ext cx="1038633" cy="1038633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Oval 7">
            <a:extLst>
              <a:ext uri="{FF2B5EF4-FFF2-40B4-BE49-F238E27FC236}">
                <a16:creationId xmlns:a16="http://schemas.microsoft.com/office/drawing/2014/main" id="{046434DD-9289-4E05-A001-D9AB94B9C609}"/>
              </a:ext>
            </a:extLst>
          </p:cNvPr>
          <p:cNvSpPr/>
          <p:nvPr/>
        </p:nvSpPr>
        <p:spPr>
          <a:xfrm>
            <a:off x="3983766" y="4143604"/>
            <a:ext cx="1038633" cy="1038633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2" name="Oval 8">
            <a:extLst>
              <a:ext uri="{FF2B5EF4-FFF2-40B4-BE49-F238E27FC236}">
                <a16:creationId xmlns:a16="http://schemas.microsoft.com/office/drawing/2014/main" id="{2189DD45-D4D8-44E3-A757-944C5CB15BD2}"/>
              </a:ext>
            </a:extLst>
          </p:cNvPr>
          <p:cNvSpPr/>
          <p:nvPr/>
        </p:nvSpPr>
        <p:spPr>
          <a:xfrm>
            <a:off x="6924590" y="4143604"/>
            <a:ext cx="1038633" cy="1038633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3" name="Oval 6">
            <a:extLst>
              <a:ext uri="{FF2B5EF4-FFF2-40B4-BE49-F238E27FC236}">
                <a16:creationId xmlns:a16="http://schemas.microsoft.com/office/drawing/2014/main" id="{962476A7-9784-4DDE-A26C-EC7C5FE503E2}"/>
              </a:ext>
            </a:extLst>
          </p:cNvPr>
          <p:cNvSpPr/>
          <p:nvPr/>
        </p:nvSpPr>
        <p:spPr>
          <a:xfrm>
            <a:off x="5396924" y="3104970"/>
            <a:ext cx="1038633" cy="103863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D3C448-BDCE-4628-B83D-2E139A574B5E}"/>
              </a:ext>
            </a:extLst>
          </p:cNvPr>
          <p:cNvSpPr txBox="1"/>
          <p:nvPr/>
        </p:nvSpPr>
        <p:spPr>
          <a:xfrm>
            <a:off x="3658755" y="3483019"/>
            <a:ext cx="45513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router :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vyos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리눅스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)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D18847-4137-4C53-8B50-572092C89A4D}"/>
              </a:ext>
            </a:extLst>
          </p:cNvPr>
          <p:cNvSpPr txBox="1"/>
          <p:nvPr/>
        </p:nvSpPr>
        <p:spPr>
          <a:xfrm>
            <a:off x="3658755" y="2055733"/>
            <a:ext cx="45513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Server : </a:t>
            </a: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FTP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서버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7087B2-9448-495F-B8E8-FC149777504B}"/>
              </a:ext>
            </a:extLst>
          </p:cNvPr>
          <p:cNvSpPr txBox="1"/>
          <p:nvPr/>
        </p:nvSpPr>
        <p:spPr>
          <a:xfrm>
            <a:off x="2191629" y="4451695"/>
            <a:ext cx="45513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Server : mail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서버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, </a:t>
            </a:r>
            <a:r>
              <a:rPr lang="en-US" altLang="ko-K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Dns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서버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7925413-2395-4688-AF9B-89388D412769}"/>
              </a:ext>
            </a:extLst>
          </p:cNvPr>
          <p:cNvSpPr txBox="1"/>
          <p:nvPr/>
        </p:nvSpPr>
        <p:spPr>
          <a:xfrm>
            <a:off x="5609418" y="4462865"/>
            <a:ext cx="45513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Arial" pitchFamily="34" charset="0"/>
              </a:rPr>
              <a:t>Server: Webserver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Arial" pitchFamily="34" charset="0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3E930AFA-8DDD-4674-8823-03D18B879803}"/>
              </a:ext>
            </a:extLst>
          </p:cNvPr>
          <p:cNvSpPr txBox="1">
            <a:spLocks/>
          </p:cNvSpPr>
          <p:nvPr/>
        </p:nvSpPr>
        <p:spPr>
          <a:xfrm>
            <a:off x="577088" y="395011"/>
            <a:ext cx="12192000" cy="38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구성 방법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(router, FTP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DNS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Web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Mail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서버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07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타원 322">
            <a:extLst>
              <a:ext uri="{FF2B5EF4-FFF2-40B4-BE49-F238E27FC236}">
                <a16:creationId xmlns:a16="http://schemas.microsoft.com/office/drawing/2014/main" id="{23FA9809-3BC8-4FA2-9761-8BE271F03459}"/>
              </a:ext>
            </a:extLst>
          </p:cNvPr>
          <p:cNvSpPr/>
          <p:nvPr/>
        </p:nvSpPr>
        <p:spPr>
          <a:xfrm rot="2269732">
            <a:off x="3640514" y="2434688"/>
            <a:ext cx="845013" cy="12783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3A82C9EE-9F9D-4F7C-B5EA-A20C01CE5B14}"/>
              </a:ext>
            </a:extLst>
          </p:cNvPr>
          <p:cNvSpPr/>
          <p:nvPr/>
        </p:nvSpPr>
        <p:spPr>
          <a:xfrm rot="16200000">
            <a:off x="5390916" y="4307779"/>
            <a:ext cx="651237" cy="16587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25" name="직선 연결선 324">
            <a:extLst>
              <a:ext uri="{FF2B5EF4-FFF2-40B4-BE49-F238E27FC236}">
                <a16:creationId xmlns:a16="http://schemas.microsoft.com/office/drawing/2014/main" id="{B975E79C-38DD-4128-BA16-4C973230D3F3}"/>
              </a:ext>
            </a:extLst>
          </p:cNvPr>
          <p:cNvCxnSpPr>
            <a:cxnSpLocks/>
          </p:cNvCxnSpPr>
          <p:nvPr/>
        </p:nvCxnSpPr>
        <p:spPr>
          <a:xfrm>
            <a:off x="4438466" y="3220794"/>
            <a:ext cx="777321" cy="4244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B6871154-27F4-4D8D-BA30-8FD0FD0B85AC}"/>
              </a:ext>
            </a:extLst>
          </p:cNvPr>
          <p:cNvCxnSpPr/>
          <p:nvPr/>
        </p:nvCxnSpPr>
        <p:spPr>
          <a:xfrm>
            <a:off x="5716535" y="4131120"/>
            <a:ext cx="0" cy="680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타원 326">
            <a:extLst>
              <a:ext uri="{FF2B5EF4-FFF2-40B4-BE49-F238E27FC236}">
                <a16:creationId xmlns:a16="http://schemas.microsoft.com/office/drawing/2014/main" id="{2CC4DDAB-48BA-45D9-A926-FC847CEC975A}"/>
              </a:ext>
            </a:extLst>
          </p:cNvPr>
          <p:cNvSpPr/>
          <p:nvPr/>
        </p:nvSpPr>
        <p:spPr>
          <a:xfrm>
            <a:off x="5174057" y="3391442"/>
            <a:ext cx="1084956" cy="73967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8" name="곱하기 기호 327">
            <a:extLst>
              <a:ext uri="{FF2B5EF4-FFF2-40B4-BE49-F238E27FC236}">
                <a16:creationId xmlns:a16="http://schemas.microsoft.com/office/drawing/2014/main" id="{082924AC-7E83-4F80-8227-0FACD711C467}"/>
              </a:ext>
            </a:extLst>
          </p:cNvPr>
          <p:cNvSpPr/>
          <p:nvPr/>
        </p:nvSpPr>
        <p:spPr>
          <a:xfrm>
            <a:off x="5457465" y="3529127"/>
            <a:ext cx="518136" cy="464307"/>
          </a:xfrm>
          <a:prstGeom prst="mathMultipl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CFA55F8D-707B-4B0B-AC84-64577E1EDEB2}"/>
              </a:ext>
            </a:extLst>
          </p:cNvPr>
          <p:cNvSpPr/>
          <p:nvPr/>
        </p:nvSpPr>
        <p:spPr>
          <a:xfrm rot="19357183">
            <a:off x="6915636" y="2445001"/>
            <a:ext cx="845013" cy="12783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30" name="직선 연결선 329">
            <a:extLst>
              <a:ext uri="{FF2B5EF4-FFF2-40B4-BE49-F238E27FC236}">
                <a16:creationId xmlns:a16="http://schemas.microsoft.com/office/drawing/2014/main" id="{A39E7509-93B4-4788-8251-9172F3FB9E12}"/>
              </a:ext>
            </a:extLst>
          </p:cNvPr>
          <p:cNvCxnSpPr>
            <a:cxnSpLocks/>
          </p:cNvCxnSpPr>
          <p:nvPr/>
        </p:nvCxnSpPr>
        <p:spPr>
          <a:xfrm flipH="1">
            <a:off x="6248579" y="3264323"/>
            <a:ext cx="743397" cy="385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타원 330">
            <a:extLst>
              <a:ext uri="{FF2B5EF4-FFF2-40B4-BE49-F238E27FC236}">
                <a16:creationId xmlns:a16="http://schemas.microsoft.com/office/drawing/2014/main" id="{21AF1160-F0FC-4CEB-AF18-747542DF1096}"/>
              </a:ext>
            </a:extLst>
          </p:cNvPr>
          <p:cNvSpPr/>
          <p:nvPr/>
        </p:nvSpPr>
        <p:spPr>
          <a:xfrm>
            <a:off x="7634909" y="1991430"/>
            <a:ext cx="542479" cy="426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4EA90A44-36F2-4CBD-81A7-F2973F1FAEBF}"/>
              </a:ext>
            </a:extLst>
          </p:cNvPr>
          <p:cNvSpPr/>
          <p:nvPr/>
        </p:nvSpPr>
        <p:spPr>
          <a:xfrm>
            <a:off x="8427707" y="2794675"/>
            <a:ext cx="542479" cy="426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33" name="직선 연결선 332">
            <a:extLst>
              <a:ext uri="{FF2B5EF4-FFF2-40B4-BE49-F238E27FC236}">
                <a16:creationId xmlns:a16="http://schemas.microsoft.com/office/drawing/2014/main" id="{9D097C78-223D-443A-9002-358B67D235E2}"/>
              </a:ext>
            </a:extLst>
          </p:cNvPr>
          <p:cNvCxnSpPr>
            <a:cxnSpLocks/>
          </p:cNvCxnSpPr>
          <p:nvPr/>
        </p:nvCxnSpPr>
        <p:spPr>
          <a:xfrm flipH="1">
            <a:off x="7416997" y="2371083"/>
            <a:ext cx="297356" cy="304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>
            <a:extLst>
              <a:ext uri="{FF2B5EF4-FFF2-40B4-BE49-F238E27FC236}">
                <a16:creationId xmlns:a16="http://schemas.microsoft.com/office/drawing/2014/main" id="{94BECABD-B411-4CFF-9316-4FBB827B852D}"/>
              </a:ext>
            </a:extLst>
          </p:cNvPr>
          <p:cNvCxnSpPr/>
          <p:nvPr/>
        </p:nvCxnSpPr>
        <p:spPr>
          <a:xfrm flipV="1">
            <a:off x="7931579" y="3158389"/>
            <a:ext cx="575573" cy="1451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22">
            <a:extLst>
              <a:ext uri="{FF2B5EF4-FFF2-40B4-BE49-F238E27FC236}">
                <a16:creationId xmlns:a16="http://schemas.microsoft.com/office/drawing/2014/main" id="{F36CD984-83FF-4BC3-9225-86C069B08B6C}"/>
              </a:ext>
            </a:extLst>
          </p:cNvPr>
          <p:cNvSpPr txBox="1"/>
          <p:nvPr/>
        </p:nvSpPr>
        <p:spPr>
          <a:xfrm>
            <a:off x="7565351" y="1700604"/>
            <a:ext cx="1631240" cy="446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8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FTP</a:t>
            </a:r>
            <a:r>
              <a:rPr lang="en-US" sz="2133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서버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36" name="TextBox 24">
            <a:extLst>
              <a:ext uri="{FF2B5EF4-FFF2-40B4-BE49-F238E27FC236}">
                <a16:creationId xmlns:a16="http://schemas.microsoft.com/office/drawing/2014/main" id="{62298941-10BE-4295-8897-6F6B7B8B4995}"/>
              </a:ext>
            </a:extLst>
          </p:cNvPr>
          <p:cNvSpPr txBox="1"/>
          <p:nvPr/>
        </p:nvSpPr>
        <p:spPr>
          <a:xfrm>
            <a:off x="7484734" y="2443066"/>
            <a:ext cx="2125524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192.168.101.100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37" name="TextBox 25">
            <a:extLst>
              <a:ext uri="{FF2B5EF4-FFF2-40B4-BE49-F238E27FC236}">
                <a16:creationId xmlns:a16="http://schemas.microsoft.com/office/drawing/2014/main" id="{D832ED9F-EC7C-4723-8E90-FC3D03C226FB}"/>
              </a:ext>
            </a:extLst>
          </p:cNvPr>
          <p:cNvSpPr txBox="1"/>
          <p:nvPr/>
        </p:nvSpPr>
        <p:spPr>
          <a:xfrm>
            <a:off x="8170957" y="3327342"/>
            <a:ext cx="2125524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192.168.101.102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38" name="TextBox 26">
            <a:extLst>
              <a:ext uri="{FF2B5EF4-FFF2-40B4-BE49-F238E27FC236}">
                <a16:creationId xmlns:a16="http://schemas.microsoft.com/office/drawing/2014/main" id="{0685ECD2-CADE-46D0-8744-987F09BD3185}"/>
              </a:ext>
            </a:extLst>
          </p:cNvPr>
          <p:cNvSpPr txBox="1"/>
          <p:nvPr/>
        </p:nvSpPr>
        <p:spPr>
          <a:xfrm>
            <a:off x="6275317" y="3610827"/>
            <a:ext cx="2125524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 b="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192.168.101.2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9BEFB4F6-4F8B-469B-8F42-12ABF1E331D6}"/>
              </a:ext>
            </a:extLst>
          </p:cNvPr>
          <p:cNvSpPr/>
          <p:nvPr/>
        </p:nvSpPr>
        <p:spPr>
          <a:xfrm>
            <a:off x="3895985" y="1670346"/>
            <a:ext cx="542479" cy="426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213B057B-F270-4AAC-A944-D708A6E34083}"/>
              </a:ext>
            </a:extLst>
          </p:cNvPr>
          <p:cNvSpPr/>
          <p:nvPr/>
        </p:nvSpPr>
        <p:spPr>
          <a:xfrm>
            <a:off x="2963026" y="2165527"/>
            <a:ext cx="542479" cy="426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38CEECD9-C788-48CF-BE40-6707C3AF009C}"/>
              </a:ext>
            </a:extLst>
          </p:cNvPr>
          <p:cNvSpPr/>
          <p:nvPr/>
        </p:nvSpPr>
        <p:spPr>
          <a:xfrm>
            <a:off x="2402897" y="2868955"/>
            <a:ext cx="542479" cy="426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07A5BEC1-48BC-46B9-98CC-A46B6ACD1AD1}"/>
              </a:ext>
            </a:extLst>
          </p:cNvPr>
          <p:cNvSpPr/>
          <p:nvPr/>
        </p:nvSpPr>
        <p:spPr>
          <a:xfrm>
            <a:off x="2482318" y="3717339"/>
            <a:ext cx="542479" cy="426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43" name="직선 연결선 342">
            <a:extLst>
              <a:ext uri="{FF2B5EF4-FFF2-40B4-BE49-F238E27FC236}">
                <a16:creationId xmlns:a16="http://schemas.microsoft.com/office/drawing/2014/main" id="{F1F9B0AD-6F2A-4B01-93EB-5C3636F9AABD}"/>
              </a:ext>
            </a:extLst>
          </p:cNvPr>
          <p:cNvCxnSpPr/>
          <p:nvPr/>
        </p:nvCxnSpPr>
        <p:spPr>
          <a:xfrm>
            <a:off x="4167224" y="2096463"/>
            <a:ext cx="19493" cy="479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DA999CDD-062F-4CD1-92E8-DE2E84C10CDC}"/>
              </a:ext>
            </a:extLst>
          </p:cNvPr>
          <p:cNvCxnSpPr>
            <a:cxnSpLocks/>
          </p:cNvCxnSpPr>
          <p:nvPr/>
        </p:nvCxnSpPr>
        <p:spPr>
          <a:xfrm>
            <a:off x="3436493" y="2533433"/>
            <a:ext cx="370936" cy="261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연결선 344">
            <a:extLst>
              <a:ext uri="{FF2B5EF4-FFF2-40B4-BE49-F238E27FC236}">
                <a16:creationId xmlns:a16="http://schemas.microsoft.com/office/drawing/2014/main" id="{D50C35F2-A1DD-4EB6-97AD-E14549BB696A}"/>
              </a:ext>
            </a:extLst>
          </p:cNvPr>
          <p:cNvCxnSpPr/>
          <p:nvPr/>
        </p:nvCxnSpPr>
        <p:spPr>
          <a:xfrm>
            <a:off x="2945376" y="3082013"/>
            <a:ext cx="560129" cy="1387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연결선 345">
            <a:extLst>
              <a:ext uri="{FF2B5EF4-FFF2-40B4-BE49-F238E27FC236}">
                <a16:creationId xmlns:a16="http://schemas.microsoft.com/office/drawing/2014/main" id="{0EFBD53A-B0AA-4EF5-9C65-F537442EDF3F}"/>
              </a:ext>
            </a:extLst>
          </p:cNvPr>
          <p:cNvCxnSpPr/>
          <p:nvPr/>
        </p:nvCxnSpPr>
        <p:spPr>
          <a:xfrm flipV="1">
            <a:off x="2945352" y="3578717"/>
            <a:ext cx="609011" cy="2010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TextBox 42">
            <a:extLst>
              <a:ext uri="{FF2B5EF4-FFF2-40B4-BE49-F238E27FC236}">
                <a16:creationId xmlns:a16="http://schemas.microsoft.com/office/drawing/2014/main" id="{C703D376-D286-4956-9B29-42AC473F5A72}"/>
              </a:ext>
            </a:extLst>
          </p:cNvPr>
          <p:cNvSpPr txBox="1"/>
          <p:nvPr/>
        </p:nvSpPr>
        <p:spPr>
          <a:xfrm>
            <a:off x="3692582" y="1362513"/>
            <a:ext cx="2298957" cy="446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8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네임서버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48" name="TextBox 43">
            <a:extLst>
              <a:ext uri="{FF2B5EF4-FFF2-40B4-BE49-F238E27FC236}">
                <a16:creationId xmlns:a16="http://schemas.microsoft.com/office/drawing/2014/main" id="{006BD302-A22B-4CE3-A6BE-34AA725ABCA2}"/>
              </a:ext>
            </a:extLst>
          </p:cNvPr>
          <p:cNvSpPr txBox="1"/>
          <p:nvPr/>
        </p:nvSpPr>
        <p:spPr>
          <a:xfrm>
            <a:off x="2356175" y="1871039"/>
            <a:ext cx="2298957" cy="7920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8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메일서버</a:t>
            </a:r>
            <a:r>
              <a:rPr lang="en-US" sz="18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(network.com)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49" name="TextBox 44">
            <a:extLst>
              <a:ext uri="{FF2B5EF4-FFF2-40B4-BE49-F238E27FC236}">
                <a16:creationId xmlns:a16="http://schemas.microsoft.com/office/drawing/2014/main" id="{B963B453-071C-492E-9012-BBF25B9F9ECF}"/>
              </a:ext>
            </a:extLst>
          </p:cNvPr>
          <p:cNvSpPr txBox="1"/>
          <p:nvPr/>
        </p:nvSpPr>
        <p:spPr>
          <a:xfrm>
            <a:off x="1796032" y="2609714"/>
            <a:ext cx="2297993" cy="7920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867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메일서버</a:t>
            </a:r>
            <a:r>
              <a:rPr lang="en-US" sz="1867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(pknu.com)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50" name="TextBox 45">
            <a:extLst>
              <a:ext uri="{FF2B5EF4-FFF2-40B4-BE49-F238E27FC236}">
                <a16:creationId xmlns:a16="http://schemas.microsoft.com/office/drawing/2014/main" id="{5EB23409-6E7F-4B02-B99E-0EEC72738518}"/>
              </a:ext>
            </a:extLst>
          </p:cNvPr>
          <p:cNvSpPr txBox="1"/>
          <p:nvPr/>
        </p:nvSpPr>
        <p:spPr>
          <a:xfrm>
            <a:off x="1391478" y="3414541"/>
            <a:ext cx="2298957" cy="7920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867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메일클라이언트</a:t>
            </a:r>
            <a:r>
              <a:rPr lang="en-US" sz="1867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(song)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51" name="TextBox 46">
            <a:extLst>
              <a:ext uri="{FF2B5EF4-FFF2-40B4-BE49-F238E27FC236}">
                <a16:creationId xmlns:a16="http://schemas.microsoft.com/office/drawing/2014/main" id="{C5906179-51A8-47DE-93DC-32F76301896B}"/>
              </a:ext>
            </a:extLst>
          </p:cNvPr>
          <p:cNvSpPr txBox="1"/>
          <p:nvPr/>
        </p:nvSpPr>
        <p:spPr>
          <a:xfrm>
            <a:off x="4119773" y="2219973"/>
            <a:ext cx="2125524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192.168.111.100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52" name="TextBox 47">
            <a:extLst>
              <a:ext uri="{FF2B5EF4-FFF2-40B4-BE49-F238E27FC236}">
                <a16:creationId xmlns:a16="http://schemas.microsoft.com/office/drawing/2014/main" id="{5B7E285D-2160-404B-A113-229A8D40613C}"/>
              </a:ext>
            </a:extLst>
          </p:cNvPr>
          <p:cNvSpPr txBox="1"/>
          <p:nvPr/>
        </p:nvSpPr>
        <p:spPr>
          <a:xfrm>
            <a:off x="3748459" y="2736459"/>
            <a:ext cx="2125524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192.168.111.101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53" name="TextBox 48">
            <a:extLst>
              <a:ext uri="{FF2B5EF4-FFF2-40B4-BE49-F238E27FC236}">
                <a16:creationId xmlns:a16="http://schemas.microsoft.com/office/drawing/2014/main" id="{58254A97-646E-4D5F-9BBC-1AC389EECCB6}"/>
              </a:ext>
            </a:extLst>
          </p:cNvPr>
          <p:cNvSpPr txBox="1"/>
          <p:nvPr/>
        </p:nvSpPr>
        <p:spPr>
          <a:xfrm>
            <a:off x="2020875" y="3240198"/>
            <a:ext cx="2125524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192.168.111.102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54" name="TextBox 49">
            <a:extLst>
              <a:ext uri="{FF2B5EF4-FFF2-40B4-BE49-F238E27FC236}">
                <a16:creationId xmlns:a16="http://schemas.microsoft.com/office/drawing/2014/main" id="{2C2B7895-D620-4BD0-85DB-ED02727119FC}"/>
              </a:ext>
            </a:extLst>
          </p:cNvPr>
          <p:cNvSpPr txBox="1"/>
          <p:nvPr/>
        </p:nvSpPr>
        <p:spPr>
          <a:xfrm>
            <a:off x="1947301" y="4180534"/>
            <a:ext cx="2125524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192.168.111.103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55" name="TextBox 50">
            <a:extLst>
              <a:ext uri="{FF2B5EF4-FFF2-40B4-BE49-F238E27FC236}">
                <a16:creationId xmlns:a16="http://schemas.microsoft.com/office/drawing/2014/main" id="{B17D8042-E8D6-408F-857C-CF18B224F7B5}"/>
              </a:ext>
            </a:extLst>
          </p:cNvPr>
          <p:cNvSpPr txBox="1"/>
          <p:nvPr/>
        </p:nvSpPr>
        <p:spPr>
          <a:xfrm>
            <a:off x="4133483" y="3373710"/>
            <a:ext cx="2125524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192.168.111.2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468386A6-9110-4A14-A0CF-FFE93D8DAC7C}"/>
              </a:ext>
            </a:extLst>
          </p:cNvPr>
          <p:cNvSpPr/>
          <p:nvPr/>
        </p:nvSpPr>
        <p:spPr>
          <a:xfrm>
            <a:off x="3311513" y="4131121"/>
            <a:ext cx="542479" cy="426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57" name="직선 연결선 356">
            <a:extLst>
              <a:ext uri="{FF2B5EF4-FFF2-40B4-BE49-F238E27FC236}">
                <a16:creationId xmlns:a16="http://schemas.microsoft.com/office/drawing/2014/main" id="{5B622B06-7915-46CB-A8EB-2F6B2C0DB14A}"/>
              </a:ext>
            </a:extLst>
          </p:cNvPr>
          <p:cNvCxnSpPr>
            <a:cxnSpLocks/>
          </p:cNvCxnSpPr>
          <p:nvPr/>
        </p:nvCxnSpPr>
        <p:spPr>
          <a:xfrm flipH="1">
            <a:off x="3592503" y="3606090"/>
            <a:ext cx="107356" cy="531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TextBox 54">
            <a:extLst>
              <a:ext uri="{FF2B5EF4-FFF2-40B4-BE49-F238E27FC236}">
                <a16:creationId xmlns:a16="http://schemas.microsoft.com/office/drawing/2014/main" id="{48DC8D2E-D8D3-4189-8F5F-E986616D7962}"/>
              </a:ext>
            </a:extLst>
          </p:cNvPr>
          <p:cNvSpPr txBox="1"/>
          <p:nvPr/>
        </p:nvSpPr>
        <p:spPr>
          <a:xfrm>
            <a:off x="2914217" y="4571621"/>
            <a:ext cx="2125524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192.168.111.106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59" name="TextBox 55">
            <a:extLst>
              <a:ext uri="{FF2B5EF4-FFF2-40B4-BE49-F238E27FC236}">
                <a16:creationId xmlns:a16="http://schemas.microsoft.com/office/drawing/2014/main" id="{5205A5A5-CB72-410B-83A8-4800E2AB0617}"/>
              </a:ext>
            </a:extLst>
          </p:cNvPr>
          <p:cNvSpPr txBox="1"/>
          <p:nvPr/>
        </p:nvSpPr>
        <p:spPr>
          <a:xfrm>
            <a:off x="8536741" y="2942310"/>
            <a:ext cx="2125524" cy="644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467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메일클라이언트</a:t>
            </a:r>
            <a:r>
              <a:rPr lang="en-US" sz="1467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(kin)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DF351285-F420-485E-9099-60C872932E53}"/>
              </a:ext>
            </a:extLst>
          </p:cNvPr>
          <p:cNvSpPr/>
          <p:nvPr/>
        </p:nvSpPr>
        <p:spPr>
          <a:xfrm>
            <a:off x="4673309" y="5860562"/>
            <a:ext cx="542479" cy="4261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2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61" name="직선 연결선 360">
            <a:extLst>
              <a:ext uri="{FF2B5EF4-FFF2-40B4-BE49-F238E27FC236}">
                <a16:creationId xmlns:a16="http://schemas.microsoft.com/office/drawing/2014/main" id="{CD1E4404-3FF6-435F-913E-49E6B5169A5C}"/>
              </a:ext>
            </a:extLst>
          </p:cNvPr>
          <p:cNvCxnSpPr/>
          <p:nvPr/>
        </p:nvCxnSpPr>
        <p:spPr>
          <a:xfrm flipH="1">
            <a:off x="5136343" y="5462764"/>
            <a:ext cx="321123" cy="4602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59">
            <a:extLst>
              <a:ext uri="{FF2B5EF4-FFF2-40B4-BE49-F238E27FC236}">
                <a16:creationId xmlns:a16="http://schemas.microsoft.com/office/drawing/2014/main" id="{BE8F2F67-8560-4949-B8E5-E4B521FF0EE4}"/>
              </a:ext>
            </a:extLst>
          </p:cNvPr>
          <p:cNvSpPr txBox="1"/>
          <p:nvPr/>
        </p:nvSpPr>
        <p:spPr>
          <a:xfrm>
            <a:off x="5291445" y="4409214"/>
            <a:ext cx="2125523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 b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192.168.112.2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63" name="TextBox 60">
            <a:extLst>
              <a:ext uri="{FF2B5EF4-FFF2-40B4-BE49-F238E27FC236}">
                <a16:creationId xmlns:a16="http://schemas.microsoft.com/office/drawing/2014/main" id="{29BD95D1-4DF4-46A6-9C95-3A558F533C8F}"/>
              </a:ext>
            </a:extLst>
          </p:cNvPr>
          <p:cNvSpPr txBox="1"/>
          <p:nvPr/>
        </p:nvSpPr>
        <p:spPr>
          <a:xfrm>
            <a:off x="4673249" y="5567095"/>
            <a:ext cx="2125523" cy="372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67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192.168.112.100</a:t>
            </a:r>
            <a:endParaRPr lang="ko-KR" altLang="en-US" sz="160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64" name="TextBox 61">
            <a:extLst>
              <a:ext uri="{FF2B5EF4-FFF2-40B4-BE49-F238E27FC236}">
                <a16:creationId xmlns:a16="http://schemas.microsoft.com/office/drawing/2014/main" id="{400A845F-E06A-4E33-9D55-5AD2EF7E8BC1}"/>
              </a:ext>
            </a:extLst>
          </p:cNvPr>
          <p:cNvSpPr txBox="1"/>
          <p:nvPr/>
        </p:nvSpPr>
        <p:spPr>
          <a:xfrm>
            <a:off x="4380200" y="6284806"/>
            <a:ext cx="1632200" cy="4469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ko-KR" altLang="en-US" sz="1867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웹</a:t>
            </a:r>
            <a:r>
              <a:rPr lang="ko-KR" altLang="en-US" sz="2133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67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Times New Roman" panose="02020603050405020304" pitchFamily="18" charset="0"/>
              </a:rPr>
              <a:t>서버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365" name="TextBox 45">
            <a:extLst>
              <a:ext uri="{FF2B5EF4-FFF2-40B4-BE49-F238E27FC236}">
                <a16:creationId xmlns:a16="http://schemas.microsoft.com/office/drawing/2014/main" id="{99584F0E-2781-484A-84FB-73C8C39975EE}"/>
              </a:ext>
            </a:extLst>
          </p:cNvPr>
          <p:cNvSpPr txBox="1"/>
          <p:nvPr/>
        </p:nvSpPr>
        <p:spPr>
          <a:xfrm>
            <a:off x="3027492" y="3915154"/>
            <a:ext cx="2298957" cy="7920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 FTP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  <a:cs typeface="굴림" panose="020B0600000101010101" pitchFamily="50" charset="-127"/>
              </a:rPr>
              <a:t>클라이언트</a:t>
            </a:r>
          </a:p>
        </p:txBody>
      </p:sp>
      <p:sp>
        <p:nvSpPr>
          <p:cNvPr id="48" name="텍스트 개체 틀 2">
            <a:extLst>
              <a:ext uri="{FF2B5EF4-FFF2-40B4-BE49-F238E27FC236}">
                <a16:creationId xmlns:a16="http://schemas.microsoft.com/office/drawing/2014/main" id="{F7915930-2465-4EF0-B88B-C8B13758AB42}"/>
              </a:ext>
            </a:extLst>
          </p:cNvPr>
          <p:cNvSpPr txBox="1">
            <a:spLocks/>
          </p:cNvSpPr>
          <p:nvPr/>
        </p:nvSpPr>
        <p:spPr>
          <a:xfrm>
            <a:off x="-4302894" y="402390"/>
            <a:ext cx="12192000" cy="384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실제 서버 구성도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10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E7AABEA-A16E-4A3E-81D2-0E489541CF0E}"/>
              </a:ext>
            </a:extLst>
          </p:cNvPr>
          <p:cNvGrpSpPr/>
          <p:nvPr/>
        </p:nvGrpSpPr>
        <p:grpSpPr>
          <a:xfrm>
            <a:off x="564565" y="1697404"/>
            <a:ext cx="3344779" cy="3344779"/>
            <a:chOff x="970965" y="2154604"/>
            <a:chExt cx="3344779" cy="334477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BE85814-CF4D-4062-B997-C7C844F8BAE5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B5D23BF-C73C-4640-9C83-BD3875C87CBA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981FCB9-130E-4AA8-ABB1-9837EA43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54" y="1863890"/>
            <a:ext cx="2964599" cy="3011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06907B-E1C4-42E3-BBEA-A8B73D635CE3}"/>
              </a:ext>
            </a:extLst>
          </p:cNvPr>
          <p:cNvSpPr txBox="1"/>
          <p:nvPr/>
        </p:nvSpPr>
        <p:spPr>
          <a:xfrm>
            <a:off x="4280262" y="2898122"/>
            <a:ext cx="606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Project 2. Web Application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526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A171B17-8165-4620-B93D-DD7D415135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7680" y="459278"/>
            <a:ext cx="12192000" cy="768085"/>
          </a:xfrm>
        </p:spPr>
        <p:txBody>
          <a:bodyPr/>
          <a:lstStyle/>
          <a:p>
            <a:pPr algn="l"/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Web Application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405462-14B0-4009-B6C4-20D7D33D22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824480" y="1300117"/>
            <a:ext cx="12192000" cy="38404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 PHP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400" dirty="0" err="1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mySQL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사용하여 만든 그룹나누기 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5B9B38-5903-4C26-BB1B-8BD03A86AC09}"/>
              </a:ext>
            </a:extLst>
          </p:cNvPr>
          <p:cNvSpPr txBox="1"/>
          <p:nvPr/>
        </p:nvSpPr>
        <p:spPr>
          <a:xfrm>
            <a:off x="487680" y="1906562"/>
            <a:ext cx="115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PHP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Mysql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사용하여 웹페이지의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백엔드를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구성하여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간단한 그룹을 나누는 웹 어플리케이션을 제작하였습니다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EB302D-CC5B-45C0-9E8E-5693D5CF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62" y="2768599"/>
            <a:ext cx="4113632" cy="344948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25F42CE-ED21-4683-B676-51309AC8AF78}"/>
              </a:ext>
            </a:extLst>
          </p:cNvPr>
          <p:cNvSpPr/>
          <p:nvPr/>
        </p:nvSpPr>
        <p:spPr>
          <a:xfrm>
            <a:off x="3581342" y="4453541"/>
            <a:ext cx="3246952" cy="38606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9C7A5-9DAF-4C08-8477-7416F04F6CD2}"/>
              </a:ext>
            </a:extLst>
          </p:cNvPr>
          <p:cNvSpPr txBox="1"/>
          <p:nvPr/>
        </p:nvSpPr>
        <p:spPr>
          <a:xfrm>
            <a:off x="3741012" y="4851898"/>
            <a:ext cx="3797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클릭하면 해당 그룹 </a:t>
            </a:r>
            <a:r>
              <a:rPr lang="ko-KR" altLang="en-US" sz="12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인원표</a:t>
            </a:r>
            <a:r>
              <a:rPr lang="ko-KR" altLang="en-US" sz="12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나오게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65C9D6-27B8-45E9-9EC5-AD65835F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315" y="3482566"/>
            <a:ext cx="1680693" cy="16468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DC758-FEF1-45C8-9E2B-680EE08CC586}"/>
              </a:ext>
            </a:extLst>
          </p:cNvPr>
          <p:cNvSpPr/>
          <p:nvPr/>
        </p:nvSpPr>
        <p:spPr>
          <a:xfrm>
            <a:off x="1197864" y="2549545"/>
            <a:ext cx="9738360" cy="3970127"/>
          </a:xfrm>
          <a:prstGeom prst="rect">
            <a:avLst/>
          </a:prstGeom>
          <a:noFill/>
          <a:ln w="38100">
            <a:solidFill>
              <a:srgbClr val="7AB9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75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786E25C5-398D-4273-B1F9-CE81FC816F42}"/>
              </a:ext>
            </a:extLst>
          </p:cNvPr>
          <p:cNvGrpSpPr/>
          <p:nvPr/>
        </p:nvGrpSpPr>
        <p:grpSpPr>
          <a:xfrm>
            <a:off x="1249680" y="583476"/>
            <a:ext cx="1558835" cy="1088571"/>
            <a:chOff x="1079863" y="3004458"/>
            <a:chExt cx="1558835" cy="108857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91567B5-CFFA-4CEF-82EF-A090316FB3B7}"/>
                </a:ext>
              </a:extLst>
            </p:cNvPr>
            <p:cNvSpPr/>
            <p:nvPr/>
          </p:nvSpPr>
          <p:spPr>
            <a:xfrm>
              <a:off x="1079863" y="3004458"/>
              <a:ext cx="1175657" cy="10885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1D72A27-C7D2-47B7-B636-F84FF7C9DB93}"/>
                </a:ext>
              </a:extLst>
            </p:cNvPr>
            <p:cNvSpPr txBox="1"/>
            <p:nvPr/>
          </p:nvSpPr>
          <p:spPr>
            <a:xfrm>
              <a:off x="1079863" y="3394854"/>
              <a:ext cx="1558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song_main</a:t>
              </a:r>
              <a:endPara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7E04D05-0B2B-43FD-9805-D8DF409A3AC9}"/>
              </a:ext>
            </a:extLst>
          </p:cNvPr>
          <p:cNvSpPr txBox="1"/>
          <p:nvPr/>
        </p:nvSpPr>
        <p:spPr>
          <a:xfrm>
            <a:off x="119741" y="1728168"/>
            <a:ext cx="3457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등록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이름과 그룹 명 입력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445C80-78D7-4280-9901-951DF9540D04}"/>
              </a:ext>
            </a:extLst>
          </p:cNvPr>
          <p:cNvGrpSpPr/>
          <p:nvPr/>
        </p:nvGrpSpPr>
        <p:grpSpPr>
          <a:xfrm>
            <a:off x="1260565" y="2749605"/>
            <a:ext cx="1558835" cy="1088571"/>
            <a:chOff x="1079863" y="3004458"/>
            <a:chExt cx="1558835" cy="10885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933391-E18D-41DD-83D0-A611268589C6}"/>
                </a:ext>
              </a:extLst>
            </p:cNvPr>
            <p:cNvSpPr/>
            <p:nvPr/>
          </p:nvSpPr>
          <p:spPr>
            <a:xfrm>
              <a:off x="1079863" y="3004458"/>
              <a:ext cx="1175657" cy="10885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C0BB2A-2C3B-4BB1-BEDA-07A36DF76811}"/>
                </a:ext>
              </a:extLst>
            </p:cNvPr>
            <p:cNvSpPr txBox="1"/>
            <p:nvPr/>
          </p:nvSpPr>
          <p:spPr>
            <a:xfrm>
              <a:off x="1079863" y="3419548"/>
              <a:ext cx="15588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createMember</a:t>
              </a:r>
              <a:endPara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81EDB51-330E-4426-B104-FE618D1DD301}"/>
              </a:ext>
            </a:extLst>
          </p:cNvPr>
          <p:cNvSpPr txBox="1"/>
          <p:nvPr/>
        </p:nvSpPr>
        <p:spPr>
          <a:xfrm>
            <a:off x="620485" y="3966454"/>
            <a:ext cx="2434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인원 등록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인원 수 대로 인원 입력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49FBDA-2FA6-4631-B1CE-A71EAB8EFB26}"/>
              </a:ext>
            </a:extLst>
          </p:cNvPr>
          <p:cNvGrpSpPr/>
          <p:nvPr/>
        </p:nvGrpSpPr>
        <p:grpSpPr>
          <a:xfrm>
            <a:off x="1249680" y="4987891"/>
            <a:ext cx="1593669" cy="1088571"/>
            <a:chOff x="1079863" y="3004458"/>
            <a:chExt cx="1593669" cy="108857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4C156BF-B790-4041-ABBB-CFC878F20393}"/>
                </a:ext>
              </a:extLst>
            </p:cNvPr>
            <p:cNvSpPr/>
            <p:nvPr/>
          </p:nvSpPr>
          <p:spPr>
            <a:xfrm>
              <a:off x="1079863" y="3004458"/>
              <a:ext cx="1175657" cy="10885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909D-F8B1-4547-8E4E-DD3E400E22AC}"/>
                </a:ext>
              </a:extLst>
            </p:cNvPr>
            <p:cNvSpPr txBox="1"/>
            <p:nvPr/>
          </p:nvSpPr>
          <p:spPr>
            <a:xfrm>
              <a:off x="1114697" y="3419548"/>
              <a:ext cx="15588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createGroup</a:t>
              </a:r>
              <a:endPara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A79101-65CB-4B21-B19E-281B8FFBC598}"/>
              </a:ext>
            </a:extLst>
          </p:cNvPr>
          <p:cNvSpPr txBox="1"/>
          <p:nvPr/>
        </p:nvSpPr>
        <p:spPr>
          <a:xfrm>
            <a:off x="799011" y="6132583"/>
            <a:ext cx="3457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song_member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입력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73903A-8B72-482B-8C54-F06AA062437E}"/>
              </a:ext>
            </a:extLst>
          </p:cNvPr>
          <p:cNvGrpSpPr/>
          <p:nvPr/>
        </p:nvGrpSpPr>
        <p:grpSpPr>
          <a:xfrm>
            <a:off x="7341723" y="739962"/>
            <a:ext cx="2107474" cy="1088571"/>
            <a:chOff x="1079863" y="3004458"/>
            <a:chExt cx="2107474" cy="108857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3A6E6C-572C-4A92-A3D8-32161B66038A}"/>
                </a:ext>
              </a:extLst>
            </p:cNvPr>
            <p:cNvSpPr/>
            <p:nvPr/>
          </p:nvSpPr>
          <p:spPr>
            <a:xfrm>
              <a:off x="1079863" y="3004458"/>
              <a:ext cx="1175657" cy="10885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5FEFA2-21DC-46D5-B172-108F2A3856EC}"/>
                </a:ext>
              </a:extLst>
            </p:cNvPr>
            <p:cNvSpPr txBox="1"/>
            <p:nvPr/>
          </p:nvSpPr>
          <p:spPr>
            <a:xfrm>
              <a:off x="1079863" y="3394854"/>
              <a:ext cx="21074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song_showgroup</a:t>
              </a:r>
              <a:endParaRPr lang="ko-KR" altLang="en-US" sz="9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086179A-7F60-4436-9096-75BABF6C937C}"/>
              </a:ext>
            </a:extLst>
          </p:cNvPr>
          <p:cNvSpPr txBox="1"/>
          <p:nvPr/>
        </p:nvSpPr>
        <p:spPr>
          <a:xfrm>
            <a:off x="6701644" y="1883038"/>
            <a:ext cx="245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그룹명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보여주기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클릭하면 인원 목록 보여주기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A080798-BBA7-45D4-B1BF-05532EC96F33}"/>
              </a:ext>
            </a:extLst>
          </p:cNvPr>
          <p:cNvGrpSpPr/>
          <p:nvPr/>
        </p:nvGrpSpPr>
        <p:grpSpPr>
          <a:xfrm>
            <a:off x="4777051" y="2953550"/>
            <a:ext cx="2107474" cy="1088571"/>
            <a:chOff x="1079863" y="3004458"/>
            <a:chExt cx="2107474" cy="10885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E4EBE48-E1FF-4122-8C31-A7D5C7B40D8C}"/>
                </a:ext>
              </a:extLst>
            </p:cNvPr>
            <p:cNvSpPr/>
            <p:nvPr/>
          </p:nvSpPr>
          <p:spPr>
            <a:xfrm>
              <a:off x="1079863" y="3004458"/>
              <a:ext cx="1175657" cy="10885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841D1E-818E-4207-A87C-EA83FE654A97}"/>
                </a:ext>
              </a:extLst>
            </p:cNvPr>
            <p:cNvSpPr txBox="1"/>
            <p:nvPr/>
          </p:nvSpPr>
          <p:spPr>
            <a:xfrm>
              <a:off x="1079863" y="3394854"/>
              <a:ext cx="2107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Song_updategroup</a:t>
              </a:r>
              <a:endPara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9DC0B95-C166-4F48-AAAC-DB70581EE3A5}"/>
              </a:ext>
            </a:extLst>
          </p:cNvPr>
          <p:cNvSpPr txBox="1"/>
          <p:nvPr/>
        </p:nvSpPr>
        <p:spPr>
          <a:xfrm>
            <a:off x="4351791" y="4127064"/>
            <a:ext cx="202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인원 수정 및 삭제 하기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EF62569-B3E8-4D01-9164-2EAD93B8A332}"/>
              </a:ext>
            </a:extLst>
          </p:cNvPr>
          <p:cNvGrpSpPr/>
          <p:nvPr/>
        </p:nvGrpSpPr>
        <p:grpSpPr>
          <a:xfrm>
            <a:off x="7352616" y="2958767"/>
            <a:ext cx="2144476" cy="1088571"/>
            <a:chOff x="1079863" y="3004458"/>
            <a:chExt cx="2144476" cy="108857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518D32E-644C-4296-883D-EA783E33E5DE}"/>
                </a:ext>
              </a:extLst>
            </p:cNvPr>
            <p:cNvSpPr/>
            <p:nvPr/>
          </p:nvSpPr>
          <p:spPr>
            <a:xfrm>
              <a:off x="1079863" y="3004458"/>
              <a:ext cx="1175657" cy="10885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5368223-C1E7-4974-BFCA-65FB59E8A4FF}"/>
                </a:ext>
              </a:extLst>
            </p:cNvPr>
            <p:cNvSpPr txBox="1"/>
            <p:nvPr/>
          </p:nvSpPr>
          <p:spPr>
            <a:xfrm>
              <a:off x="1116865" y="3402445"/>
              <a:ext cx="2107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Song_makeGroup</a:t>
              </a:r>
              <a:endPara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88D604D-8C56-4984-A7FB-9A9F6831790A}"/>
              </a:ext>
            </a:extLst>
          </p:cNvPr>
          <p:cNvSpPr txBox="1"/>
          <p:nvPr/>
        </p:nvSpPr>
        <p:spPr>
          <a:xfrm>
            <a:off x="6975969" y="4135690"/>
            <a:ext cx="1928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</a:t>
            </a:r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인원 들 조 나누기 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615698E-5362-444A-AED8-5E155422DEFC}"/>
              </a:ext>
            </a:extLst>
          </p:cNvPr>
          <p:cNvGrpSpPr/>
          <p:nvPr/>
        </p:nvGrpSpPr>
        <p:grpSpPr>
          <a:xfrm>
            <a:off x="9928181" y="2953550"/>
            <a:ext cx="2229394" cy="1088571"/>
            <a:chOff x="1042861" y="3004458"/>
            <a:chExt cx="2229394" cy="108857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B0F72E9-3297-4EAC-986D-2DE7F5A16247}"/>
                </a:ext>
              </a:extLst>
            </p:cNvPr>
            <p:cNvSpPr/>
            <p:nvPr/>
          </p:nvSpPr>
          <p:spPr>
            <a:xfrm>
              <a:off x="1042861" y="3004458"/>
              <a:ext cx="1175657" cy="10885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364C7B-C667-44B1-893B-8E3D9970C406}"/>
                </a:ext>
              </a:extLst>
            </p:cNvPr>
            <p:cNvSpPr txBox="1"/>
            <p:nvPr/>
          </p:nvSpPr>
          <p:spPr>
            <a:xfrm>
              <a:off x="1164781" y="3441021"/>
              <a:ext cx="21074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Song_showing</a:t>
              </a:r>
              <a:endParaRPr lang="ko-KR" altLang="en-US" sz="8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6B5E3C-9E9A-42BB-8575-77E32D0F2DEB}"/>
              </a:ext>
            </a:extLst>
          </p:cNvPr>
          <p:cNvSpPr txBox="1"/>
          <p:nvPr/>
        </p:nvSpPr>
        <p:spPr>
          <a:xfrm>
            <a:off x="9686506" y="4135689"/>
            <a:ext cx="1733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 짠 결과 보여주기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FA9D203A-0316-4390-B681-ACFAF4D157CE}"/>
              </a:ext>
            </a:extLst>
          </p:cNvPr>
          <p:cNvSpPr/>
          <p:nvPr/>
        </p:nvSpPr>
        <p:spPr>
          <a:xfrm>
            <a:off x="1741714" y="4428473"/>
            <a:ext cx="287383" cy="50365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A32599AF-CF87-4A37-AAEC-E2EEB7EC9005}"/>
              </a:ext>
            </a:extLst>
          </p:cNvPr>
          <p:cNvSpPr/>
          <p:nvPr/>
        </p:nvSpPr>
        <p:spPr>
          <a:xfrm>
            <a:off x="1752599" y="2238771"/>
            <a:ext cx="287383" cy="50365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126732F8-8E1B-4050-914E-ECC34C086897}"/>
              </a:ext>
            </a:extLst>
          </p:cNvPr>
          <p:cNvSpPr/>
          <p:nvPr/>
        </p:nvSpPr>
        <p:spPr>
          <a:xfrm>
            <a:off x="7785858" y="2344703"/>
            <a:ext cx="287383" cy="48829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16D4F35B-9915-44E5-9849-84819C9DE4ED}"/>
              </a:ext>
            </a:extLst>
          </p:cNvPr>
          <p:cNvSpPr/>
          <p:nvPr/>
        </p:nvSpPr>
        <p:spPr>
          <a:xfrm rot="2900995">
            <a:off x="6022379" y="2278592"/>
            <a:ext cx="287383" cy="48829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460A44AE-C3DF-4534-A0E0-B9941E5370CD}"/>
              </a:ext>
            </a:extLst>
          </p:cNvPr>
          <p:cNvSpPr/>
          <p:nvPr/>
        </p:nvSpPr>
        <p:spPr>
          <a:xfrm rot="18777042">
            <a:off x="5898280" y="4400426"/>
            <a:ext cx="287383" cy="48829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6FA9BEA-6AC1-4D81-BA1D-FB98A3447851}"/>
              </a:ext>
            </a:extLst>
          </p:cNvPr>
          <p:cNvCxnSpPr>
            <a:cxnSpLocks/>
            <a:stCxn id="29" idx="2"/>
            <a:endCxn id="33" idx="2"/>
          </p:cNvCxnSpPr>
          <p:nvPr/>
        </p:nvCxnSpPr>
        <p:spPr>
          <a:xfrm rot="5400000" flipH="1" flipV="1">
            <a:off x="9246726" y="3106405"/>
            <a:ext cx="1" cy="2612567"/>
          </a:xfrm>
          <a:prstGeom prst="bentConnector3">
            <a:avLst>
              <a:gd name="adj1" fmla="val -228600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25E3A4C-D8E4-4909-9789-3184A74F3D11}"/>
              </a:ext>
            </a:extLst>
          </p:cNvPr>
          <p:cNvGrpSpPr/>
          <p:nvPr/>
        </p:nvGrpSpPr>
        <p:grpSpPr>
          <a:xfrm>
            <a:off x="3616949" y="4994661"/>
            <a:ext cx="2152479" cy="1088571"/>
            <a:chOff x="1079863" y="3004458"/>
            <a:chExt cx="2152479" cy="108857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3276AB6-493C-4B50-8190-C8550EB99A0D}"/>
                </a:ext>
              </a:extLst>
            </p:cNvPr>
            <p:cNvSpPr/>
            <p:nvPr/>
          </p:nvSpPr>
          <p:spPr>
            <a:xfrm>
              <a:off x="1079863" y="3004458"/>
              <a:ext cx="1175657" cy="10885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44EBAA-33EB-4FB2-A0B8-22B7E1D519AB}"/>
                </a:ext>
              </a:extLst>
            </p:cNvPr>
            <p:cNvSpPr txBox="1"/>
            <p:nvPr/>
          </p:nvSpPr>
          <p:spPr>
            <a:xfrm>
              <a:off x="1124868" y="3442026"/>
              <a:ext cx="21074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Song_updateMember</a:t>
              </a:r>
              <a:endParaRPr lang="ko-KR" altLang="en-US" sz="7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B67EE58-2436-4EAE-BE17-F5CD3358A55D}"/>
              </a:ext>
            </a:extLst>
          </p:cNvPr>
          <p:cNvGrpSpPr/>
          <p:nvPr/>
        </p:nvGrpSpPr>
        <p:grpSpPr>
          <a:xfrm>
            <a:off x="5975112" y="4994661"/>
            <a:ext cx="2152478" cy="1088571"/>
            <a:chOff x="1079863" y="3004458"/>
            <a:chExt cx="2152478" cy="108857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9A5D307-72E2-4535-AF7E-1B44869563F0}"/>
                </a:ext>
              </a:extLst>
            </p:cNvPr>
            <p:cNvSpPr/>
            <p:nvPr/>
          </p:nvSpPr>
          <p:spPr>
            <a:xfrm>
              <a:off x="1079863" y="3004458"/>
              <a:ext cx="1175657" cy="10885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0BFDC7E-4F4A-4680-9CA0-A01AF6B955BF}"/>
                </a:ext>
              </a:extLst>
            </p:cNvPr>
            <p:cNvSpPr txBox="1"/>
            <p:nvPr/>
          </p:nvSpPr>
          <p:spPr>
            <a:xfrm>
              <a:off x="1124867" y="3446088"/>
              <a:ext cx="21074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err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Song_deleteMember</a:t>
              </a:r>
              <a:endParaRPr lang="ko-KR" altLang="en-US" sz="7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1B76BD57-A7EC-43BE-9C99-C7DC7EDBC7B1}"/>
              </a:ext>
            </a:extLst>
          </p:cNvPr>
          <p:cNvSpPr/>
          <p:nvPr/>
        </p:nvSpPr>
        <p:spPr>
          <a:xfrm rot="2846741">
            <a:off x="4477356" y="4394253"/>
            <a:ext cx="287383" cy="48829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05E93A92-11FF-4EC5-A771-C34FC7BC8E85}"/>
              </a:ext>
            </a:extLst>
          </p:cNvPr>
          <p:cNvSpPr/>
          <p:nvPr/>
        </p:nvSpPr>
        <p:spPr>
          <a:xfrm rot="18033019">
            <a:off x="9741197" y="2430991"/>
            <a:ext cx="287383" cy="48829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BC134F-231C-4027-9A87-8279D9555BE2}"/>
              </a:ext>
            </a:extLst>
          </p:cNvPr>
          <p:cNvSpPr txBox="1"/>
          <p:nvPr/>
        </p:nvSpPr>
        <p:spPr>
          <a:xfrm>
            <a:off x="3150326" y="6171471"/>
            <a:ext cx="202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인원 추가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42FE2-78AF-4DE8-AB04-3B4D028FED1F}"/>
              </a:ext>
            </a:extLst>
          </p:cNvPr>
          <p:cNvSpPr txBox="1"/>
          <p:nvPr/>
        </p:nvSpPr>
        <p:spPr>
          <a:xfrm>
            <a:off x="5480187" y="6154975"/>
            <a:ext cx="2026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그룹 인원 삭제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6197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806</Words>
  <Application>Microsoft Office PowerPoint</Application>
  <PresentationFormat>와이드스크린</PresentationFormat>
  <Paragraphs>205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나눔바른고딕</vt:lpstr>
      <vt:lpstr>나눔스퀘어_ac</vt:lpstr>
      <vt:lpstr>맑은 고딕</vt:lpstr>
      <vt:lpstr>조선일보명조</vt:lpstr>
      <vt:lpstr>타이포_쌍문동 B</vt:lpstr>
      <vt:lpstr>한컴 윤고딕 230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Song Seunggi</cp:lastModifiedBy>
  <cp:revision>17</cp:revision>
  <dcterms:created xsi:type="dcterms:W3CDTF">2019-09-27T04:14:09Z</dcterms:created>
  <dcterms:modified xsi:type="dcterms:W3CDTF">2020-01-13T07:15:32Z</dcterms:modified>
</cp:coreProperties>
</file>